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6" r:id="rId2"/>
  </p:sldMasterIdLst>
  <p:notesMasterIdLst>
    <p:notesMasterId r:id="rId30"/>
  </p:notesMasterIdLst>
  <p:sldIdLst>
    <p:sldId id="274" r:id="rId3"/>
    <p:sldId id="260" r:id="rId4"/>
    <p:sldId id="263" r:id="rId5"/>
    <p:sldId id="264" r:id="rId6"/>
    <p:sldId id="266" r:id="rId7"/>
    <p:sldId id="268" r:id="rId8"/>
    <p:sldId id="270" r:id="rId9"/>
    <p:sldId id="271" r:id="rId10"/>
    <p:sldId id="272" r:id="rId11"/>
    <p:sldId id="300" r:id="rId12"/>
    <p:sldId id="301" r:id="rId13"/>
    <p:sldId id="302" r:id="rId14"/>
    <p:sldId id="276" r:id="rId15"/>
    <p:sldId id="303" r:id="rId16"/>
    <p:sldId id="293" r:id="rId17"/>
    <p:sldId id="304" r:id="rId18"/>
    <p:sldId id="281" r:id="rId19"/>
    <p:sldId id="291" r:id="rId20"/>
    <p:sldId id="294" r:id="rId21"/>
    <p:sldId id="277" r:id="rId22"/>
    <p:sldId id="295" r:id="rId23"/>
    <p:sldId id="305" r:id="rId24"/>
    <p:sldId id="296" r:id="rId25"/>
    <p:sldId id="299" r:id="rId26"/>
    <p:sldId id="297" r:id="rId27"/>
    <p:sldId id="283" r:id="rId28"/>
    <p:sldId id="306" r:id="rId2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90726"/>
    <a:srgbClr val="B1063A"/>
    <a:srgbClr val="AE172E"/>
    <a:srgbClr val="AE1738"/>
    <a:srgbClr val="8211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6" autoAdjust="0"/>
    <p:restoredTop sz="94660"/>
  </p:normalViewPr>
  <p:slideViewPr>
    <p:cSldViewPr snapToGrid="0">
      <p:cViewPr varScale="1">
        <p:scale>
          <a:sx n="155" d="100"/>
          <a:sy n="155" d="100"/>
        </p:scale>
        <p:origin x="38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jkp.ltjkpg.se\gem\g-kolon\RYH\Smittskydd-V&#229;rdhygien\V&#229;rdhygien\VRI\VRI%20registrering\PPM%20VRI%20nationellt\2023\ECDC_PPM_VRI_resultat%20RJL%202023\ECDC_PPM_2023_egna%20analyser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jkp.ltjkpg.se\gem\g-kolon\RYH\Smittskydd-V&#229;rdhygien\Strama\Arbets%20excel\Kostnadsber&#228;kning%20VRI%202025\Modell%20V&#229;rdtid\Visualiseringsmodell_kostnad_v&#229;rdtid_VR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jkp.ltjkpg.se\gem\g-kolon\RYH\Smittskydd-V&#229;rdhygien\Strama\Arbets%20excel\Kostnadsber&#228;kning%20VRI%202025\Modell%20V&#229;rdtid\Visualiseringsmodell_kostnad_v&#229;rdtid_VRI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jkp.ltjkpg.se\gem\g-kolon\RYH\Smittskydd-V&#229;rdhygien\Strama\Arbets%20excel\Kostnadsber&#228;kning%20VRI%202025\Modell%20V&#229;rdtid\Visualiseringsmodell_kostnad_v&#229;rdtid_VRI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jkp.ltjkpg.se\gem\g-kolon\RYH\Smittskydd-V&#229;rdhygien\Strama\Arbets%20excel\Kostnadsber&#228;kning%20VRI%202025\Modell%20V&#229;rdtid\Visualiseringsmodell_kostnad_v&#229;rdtid_VRI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[ECDC_PPM_2023_egna analyser.xlsx]pivot andel VRI!Pivottabell1</c:name>
    <c:fmtId val="11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 err="1">
                <a:solidFill>
                  <a:schemeClr val="tx1"/>
                </a:solidFill>
              </a:rPr>
              <a:t>Andel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patienter</a:t>
            </a:r>
            <a:r>
              <a:rPr lang="en-US" sz="2400" b="1" baseline="0" dirty="0">
                <a:solidFill>
                  <a:schemeClr val="tx1"/>
                </a:solidFill>
              </a:rPr>
              <a:t> med VRI</a:t>
            </a:r>
            <a:r>
              <a:rPr lang="en-US" sz="2400" b="1" dirty="0">
                <a:solidFill>
                  <a:schemeClr val="tx1"/>
                </a:solidFill>
              </a:rPr>
              <a:t> per</a:t>
            </a:r>
            <a:r>
              <a:rPr lang="en-US" sz="2400" b="1" baseline="0" dirty="0">
                <a:solidFill>
                  <a:schemeClr val="tx1"/>
                </a:solidFill>
              </a:rPr>
              <a:t> </a:t>
            </a:r>
            <a:r>
              <a:rPr lang="en-US" sz="2400" b="1" baseline="0" dirty="0" err="1">
                <a:solidFill>
                  <a:schemeClr val="tx1"/>
                </a:solidFill>
              </a:rPr>
              <a:t>sjukhus</a:t>
            </a:r>
            <a:r>
              <a:rPr lang="en-US" sz="2400" b="1" baseline="0" dirty="0">
                <a:solidFill>
                  <a:schemeClr val="tx1"/>
                </a:solidFill>
              </a:rPr>
              <a:t> i RJL </a:t>
            </a:r>
            <a:r>
              <a:rPr lang="en-US" sz="2400" b="1" baseline="0" dirty="0" err="1">
                <a:solidFill>
                  <a:schemeClr val="tx1"/>
                </a:solidFill>
              </a:rPr>
              <a:t>jämfört</a:t>
            </a:r>
            <a:r>
              <a:rPr lang="en-US" sz="2400" b="1" baseline="0" dirty="0">
                <a:solidFill>
                  <a:schemeClr val="tx1"/>
                </a:solidFill>
              </a:rPr>
              <a:t> med </a:t>
            </a:r>
            <a:r>
              <a:rPr lang="en-US" sz="2400" b="1" baseline="0" dirty="0" err="1">
                <a:solidFill>
                  <a:schemeClr val="tx1"/>
                </a:solidFill>
              </a:rPr>
              <a:t>riket</a:t>
            </a:r>
            <a:r>
              <a:rPr lang="en-US" sz="2400" b="1" baseline="0" dirty="0">
                <a:solidFill>
                  <a:schemeClr val="tx1"/>
                </a:solidFill>
              </a:rPr>
              <a:t>. </a:t>
            </a:r>
            <a:endParaRPr lang="en-US" sz="2400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3.8071128746250876E-2"/>
          <c:y val="6.221303587051618E-2"/>
          <c:w val="0.9545772209819241"/>
          <c:h val="0.8711573344998542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'pivot andel VRI'!$B$3:$B$4</c:f>
              <c:strCache>
                <c:ptCount val="1"/>
                <c:pt idx="0">
                  <c:v>Andel VRI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56F8-45EB-B856-876DF816F0F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6F8-45EB-B856-876DF816F0F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56F8-45EB-B856-876DF816F0F4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B4C0-4E5B-9685-C664E6CEA59B}"/>
              </c:ext>
            </c:extLst>
          </c:dPt>
          <c:dPt>
            <c:idx val="4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4C0-4E5B-9685-C664E6CEA59B}"/>
              </c:ext>
            </c:extLst>
          </c:dPt>
          <c:dLbls>
            <c:dLbl>
              <c:idx val="3"/>
              <c:tx>
                <c:rich>
                  <a:bodyPr/>
                  <a:lstStyle/>
                  <a:p>
                    <a:fld id="{6B424EA8-7557-4067-836D-B399D498F9A4}" type="VALUE">
                      <a:rPr lang="en-US" b="1"/>
                      <a:pPr/>
                      <a:t>[VÄRDE]</a:t>
                    </a:fld>
                    <a:endParaRPr lang="sv-SE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B4C0-4E5B-9685-C664E6CEA59B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0080D260-106D-4B3C-9095-5689A8D79C2E}" type="VALUE">
                      <a:rPr lang="en-US" b="1"/>
                      <a:pPr/>
                      <a:t>[VÄRDE]</a:t>
                    </a:fld>
                    <a:endParaRPr lang="sv-SE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4C0-4E5B-9685-C664E6CEA59B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'pivot andel VRI'!$A$5:$A$10</c:f>
              <c:strCache>
                <c:ptCount val="5"/>
                <c:pt idx="0">
                  <c:v>Eksjö</c:v>
                </c:pt>
                <c:pt idx="1">
                  <c:v>Ryhov</c:v>
                </c:pt>
                <c:pt idx="2">
                  <c:v>Värnamo</c:v>
                </c:pt>
                <c:pt idx="3">
                  <c:v>RJL</c:v>
                </c:pt>
                <c:pt idx="4">
                  <c:v>Sverige</c:v>
                </c:pt>
              </c:strCache>
            </c:strRef>
          </c:cat>
          <c:val>
            <c:numRef>
              <c:f>'pivot andel VRI'!$B$5:$B$10</c:f>
              <c:numCache>
                <c:formatCode>General</c:formatCode>
                <c:ptCount val="5"/>
                <c:pt idx="0">
                  <c:v>8.6956521739130432E-2</c:v>
                </c:pt>
                <c:pt idx="1">
                  <c:v>0.11780821917808219</c:v>
                </c:pt>
                <c:pt idx="2">
                  <c:v>8.5470085470085472E-2</c:v>
                </c:pt>
                <c:pt idx="3">
                  <c:v>0.104199066874028</c:v>
                </c:pt>
                <c:pt idx="4">
                  <c:v>0.10294334069168506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14-4217-8534-8EAAAA91AA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4896576"/>
        <c:axId val="514899816"/>
      </c:barChart>
      <c:catAx>
        <c:axId val="514896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14899816"/>
        <c:crosses val="autoZero"/>
        <c:auto val="1"/>
        <c:lblAlgn val="ctr"/>
        <c:lblOffset val="100"/>
        <c:noMultiLvlLbl val="0"/>
      </c:catAx>
      <c:valAx>
        <c:axId val="514899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14896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Totalkostnad!$D$903</c:f>
              <c:strCache>
                <c:ptCount val="1"/>
                <c:pt idx="0">
                  <c:v>Vårdtillfälle med VRI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Totalkostnad!$C$917</c:f>
              <c:strCache>
                <c:ptCount val="1"/>
                <c:pt idx="0">
                  <c:v>Alla vtf med VRI (1903 vtf)</c:v>
                </c:pt>
              </c:strCache>
            </c:strRef>
          </c:cat>
          <c:val>
            <c:numRef>
              <c:f>Totalkostnad!$D$917</c:f>
              <c:numCache>
                <c:formatCode>0" mnkr"</c:formatCode>
                <c:ptCount val="1"/>
                <c:pt idx="0">
                  <c:v>313.85324799999995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B7-4778-9241-5846C54FEAD4}"/>
            </c:ext>
          </c:extLst>
        </c:ser>
        <c:ser>
          <c:idx val="1"/>
          <c:order val="1"/>
          <c:tx>
            <c:strRef>
              <c:f>Totalkostnad!$E$903</c:f>
              <c:strCache>
                <c:ptCount val="1"/>
                <c:pt idx="0">
                  <c:v>Vårdtillfälle utan VRI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Totalkostnad!$C$917</c:f>
              <c:strCache>
                <c:ptCount val="1"/>
                <c:pt idx="0">
                  <c:v>Alla vtf med VRI (1903 vtf)</c:v>
                </c:pt>
              </c:strCache>
            </c:strRef>
          </c:cat>
          <c:val>
            <c:numRef>
              <c:f>Totalkostnad!$E$917</c:f>
              <c:numCache>
                <c:formatCode>0" mnkr"</c:formatCode>
                <c:ptCount val="1"/>
                <c:pt idx="0">
                  <c:v>94.852312000000069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B7-4778-9241-5846C54FEAD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98697296"/>
        <c:axId val="1998694416"/>
      </c:barChart>
      <c:catAx>
        <c:axId val="1998697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998694416"/>
        <c:crosses val="autoZero"/>
        <c:auto val="1"/>
        <c:lblAlgn val="ctr"/>
        <c:lblOffset val="100"/>
        <c:noMultiLvlLbl val="0"/>
      </c:catAx>
      <c:valAx>
        <c:axId val="1998694416"/>
        <c:scaling>
          <c:orientation val="minMax"/>
        </c:scaling>
        <c:delete val="1"/>
        <c:axPos val="l"/>
        <c:numFmt formatCode="0&quot; mnkr&quot;" sourceLinked="1"/>
        <c:majorTickMark val="none"/>
        <c:minorTickMark val="none"/>
        <c:tickLblPos val="nextTo"/>
        <c:crossAx val="1998697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'Nya Diagram'!$AC$610</c:f>
          <c:strCache>
            <c:ptCount val="1"/>
            <c:pt idx="0">
              <c:v>Merkostnader för alla vårdtillfällen med VRI i regionen per år</c:v>
            </c:pt>
          </c:strCache>
        </c:strRef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rgbClr val="B1063A"/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'Nya Diagram'!$AC$703</c:f>
              <c:strCache>
                <c:ptCount val="1"/>
                <c:pt idx="0">
                  <c:v>Merkostnad vårdtillfällen med VRI</c:v>
                </c:pt>
              </c:strCache>
            </c:strRef>
          </c:tx>
          <c:spPr>
            <a:ln w="28575" cap="rnd">
              <a:solidFill>
                <a:srgbClr val="79072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'Nya Diagram'!$AB$705:$AB$709</c:f>
              <c:strCache>
                <c:ptCount val="5"/>
                <c:pt idx="0">
                  <c:v>2021
(2034 vtf)</c:v>
                </c:pt>
                <c:pt idx="1">
                  <c:v>2022
(2019 vtf)</c:v>
                </c:pt>
                <c:pt idx="2">
                  <c:v>2023
(2047 vtf)</c:v>
                </c:pt>
                <c:pt idx="3">
                  <c:v>2024
(1911 vtf)</c:v>
                </c:pt>
                <c:pt idx="4">
                  <c:v>2025
(1903 vtf)</c:v>
                </c:pt>
              </c:strCache>
            </c:strRef>
          </c:cat>
          <c:val>
            <c:numRef>
              <c:f>'Nya Diagram'!$AC$705:$AC$709</c:f>
              <c:numCache>
                <c:formatCode>0" mnkr"</c:formatCode>
                <c:ptCount val="5"/>
                <c:pt idx="0">
                  <c:v>279.58631800000029</c:v>
                </c:pt>
                <c:pt idx="1">
                  <c:v>269.23091400000044</c:v>
                </c:pt>
                <c:pt idx="2">
                  <c:v>247.78073600000008</c:v>
                </c:pt>
                <c:pt idx="3">
                  <c:v>239.51287499999958</c:v>
                </c:pt>
                <c:pt idx="4">
                  <c:v>219.00093599999985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64-464E-ABBE-C31F1B897428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927159871"/>
        <c:axId val="1927162751"/>
      </c:lineChart>
      <c:catAx>
        <c:axId val="19271598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927162751"/>
        <c:crosses val="autoZero"/>
        <c:auto val="1"/>
        <c:lblAlgn val="ctr"/>
        <c:lblOffset val="100"/>
        <c:noMultiLvlLbl val="0"/>
      </c:catAx>
      <c:valAx>
        <c:axId val="1927162751"/>
        <c:scaling>
          <c:orientation val="minMax"/>
        </c:scaling>
        <c:delete val="0"/>
        <c:axPos val="l"/>
        <c:numFmt formatCode="0&quot; mnkr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927159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'Nya Diagram'!$AC$1110</c:f>
          <c:strCache>
            <c:ptCount val="1"/>
            <c:pt idx="0">
              <c:v>Merkostnader för alla vårdtillfällen med VRI på Medicinsk vård under 2025</c:v>
            </c:pt>
          </c:strCache>
        </c:strRef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rgbClr val="B1063A"/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'Nya Diagram'!$AC$1203</c:f>
              <c:strCache>
                <c:ptCount val="1"/>
                <c:pt idx="0">
                  <c:v>Merkostnad vårdtillfällen med VRI</c:v>
                </c:pt>
              </c:strCache>
            </c:strRef>
          </c:tx>
          <c:spPr>
            <a:solidFill>
              <a:srgbClr val="79072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AF338178-078E-4A86-A801-54B4136F101C}" type="CELLRANGE">
                      <a:rPr lang="en-US"/>
                      <a:pPr/>
                      <a:t>[CELLRANGE]</a:t>
                    </a:fld>
                    <a:endParaRPr lang="sv-SE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6579-4099-BF8B-EDD8055CB2C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29510529-0AB0-4D60-A475-524E7AD42C6D}" type="CELLRANGE">
                      <a:rPr lang="sv-SE"/>
                      <a:pPr/>
                      <a:t>[CELLRANGE]</a:t>
                    </a:fld>
                    <a:endParaRPr lang="sv-SE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6579-4099-BF8B-EDD8055CB2CA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5E944953-6162-47CE-BC64-96E76C4C3A6F}" type="CELLRANGE">
                      <a:rPr lang="sv-SE"/>
                      <a:pPr/>
                      <a:t>[CELLRANGE]</a:t>
                    </a:fld>
                    <a:endParaRPr lang="sv-SE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6579-4099-BF8B-EDD8055CB2CA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A12F63EB-E38A-4C07-9510-4AF8680FC798}" type="CELLRANGE">
                      <a:rPr lang="sv-SE"/>
                      <a:pPr/>
                      <a:t>[CELLRANGE]</a:t>
                    </a:fld>
                    <a:endParaRPr lang="sv-SE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6579-4099-BF8B-EDD8055CB2CA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27BE44F6-05B4-4682-A98C-DB757A3CCD4E}" type="CELLRANGE">
                      <a:rPr lang="sv-SE"/>
                      <a:pPr/>
                      <a:t>[CELLRANGE]</a:t>
                    </a:fld>
                    <a:endParaRPr lang="sv-SE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6579-4099-BF8B-EDD8055CB2CA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4E8ECEA5-CFD7-4637-A09E-C13D441C13B9}" type="CELLRANGE">
                      <a:rPr lang="sv-SE"/>
                      <a:pPr/>
                      <a:t>[CELLRANGE]</a:t>
                    </a:fld>
                    <a:endParaRPr lang="sv-SE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6579-4099-BF8B-EDD8055CB2CA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endParaRPr lang="sv-SE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6579-4099-BF8B-EDD8055CB2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'Nya Diagram'!$AB$1204:$AB$1210</c:f>
              <c:strCache>
                <c:ptCount val="7"/>
                <c:pt idx="0">
                  <c:v>Barnkliniken Jkp
(49 vtf)</c:v>
                </c:pt>
                <c:pt idx="1">
                  <c:v>Geriatriska kliniken Jkp
(43 vtf)</c:v>
                </c:pt>
                <c:pt idx="2">
                  <c:v>Infektionskliniken Jkp
(96 vtf)</c:v>
                </c:pt>
                <c:pt idx="3">
                  <c:v>Medicin- och geriatrikklin Eks
(194 vtf)</c:v>
                </c:pt>
                <c:pt idx="4">
                  <c:v>Medicin- och geriatrikklin Vmo
(95 vtf)</c:v>
                </c:pt>
                <c:pt idx="5">
                  <c:v>Medicinkliniken Jkp
(272 vtf)</c:v>
                </c:pt>
                <c:pt idx="6">
                  <c:v>Totalt
(749 vtf)</c:v>
                </c:pt>
              </c:strCache>
            </c:strRef>
          </c:cat>
          <c:val>
            <c:numRef>
              <c:f>'Nya Diagram'!$AC$1204:$AC$1210</c:f>
              <c:numCache>
                <c:formatCode>0" mnkr"</c:formatCode>
                <c:ptCount val="7"/>
                <c:pt idx="0">
                  <c:v>8.243231999999999</c:v>
                </c:pt>
                <c:pt idx="1">
                  <c:v>4.3496400000000008</c:v>
                </c:pt>
                <c:pt idx="2">
                  <c:v>14.395000999999997</c:v>
                </c:pt>
                <c:pt idx="3">
                  <c:v>25.776978</c:v>
                </c:pt>
                <c:pt idx="4">
                  <c:v>6.9993790000000002</c:v>
                </c:pt>
                <c:pt idx="5">
                  <c:v>33.582983999999996</c:v>
                </c:pt>
                <c:pt idx="6">
                  <c:v>#N/A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'Nya Diagram'!$AE$1204:$AE$1213</c15:f>
                <c15:dlblRangeCache>
                  <c:ptCount val="10"/>
                  <c:pt idx="0">
                    <c:v>8 mnkr</c:v>
                  </c:pt>
                  <c:pt idx="1">
                    <c:v>4,3 mnkr</c:v>
                  </c:pt>
                  <c:pt idx="2">
                    <c:v>14 mnkr</c:v>
                  </c:pt>
                  <c:pt idx="3">
                    <c:v>26 mnkr</c:v>
                  </c:pt>
                  <c:pt idx="4">
                    <c:v>7 mnkr</c:v>
                  </c:pt>
                  <c:pt idx="5">
                    <c:v>34 mnkr</c:v>
                  </c:pt>
                  <c:pt idx="6">
                    <c:v>93 mnkr</c:v>
                  </c:pt>
                  <c:pt idx="7">
                    <c:v>0,00 mnkr</c:v>
                  </c:pt>
                  <c:pt idx="8">
                    <c:v>0,00 mnkr</c:v>
                  </c:pt>
                  <c:pt idx="9">
                    <c:v>0,00 mnkr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7-6579-4099-BF8B-EDD8055CB2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567837232"/>
        <c:axId val="1567833392"/>
      </c:barChart>
      <c:barChart>
        <c:barDir val="col"/>
        <c:grouping val="clustered"/>
        <c:varyColors val="0"/>
        <c:ser>
          <c:idx val="1"/>
          <c:order val="1"/>
          <c:tx>
            <c:strRef>
              <c:f>'Nya Diagram'!$AD$1203</c:f>
              <c:strCache>
                <c:ptCount val="1"/>
                <c:pt idx="0">
                  <c:v>Total merkostnad</c:v>
                </c:pt>
              </c:strCache>
            </c:strRef>
          </c:tx>
          <c:spPr>
            <a:solidFill>
              <a:srgbClr val="CE114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'Nya Diagram'!$AB$1204:$AB$1210</c:f>
              <c:strCache>
                <c:ptCount val="7"/>
                <c:pt idx="0">
                  <c:v>Barnkliniken Jkp
(49 vtf)</c:v>
                </c:pt>
                <c:pt idx="1">
                  <c:v>Geriatriska kliniken Jkp
(43 vtf)</c:v>
                </c:pt>
                <c:pt idx="2">
                  <c:v>Infektionskliniken Jkp
(96 vtf)</c:v>
                </c:pt>
                <c:pt idx="3">
                  <c:v>Medicin- och geriatrikklin Eks
(194 vtf)</c:v>
                </c:pt>
                <c:pt idx="4">
                  <c:v>Medicin- och geriatrikklin Vmo
(95 vtf)</c:v>
                </c:pt>
                <c:pt idx="5">
                  <c:v>Medicinkliniken Jkp
(272 vtf)</c:v>
                </c:pt>
                <c:pt idx="6">
                  <c:v>Totalt
(749 vtf)</c:v>
                </c:pt>
              </c:strCache>
            </c:strRef>
          </c:cat>
          <c:val>
            <c:numRef>
              <c:f>'Nya Diagram'!$AD$1204:$AD$1210</c:f>
              <c:numCache>
                <c:formatCode>0" mnkr"</c:formatCode>
                <c:ptCount val="7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93.347213999999994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579-4099-BF8B-EDD8055CB2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653665120"/>
        <c:axId val="2030978512"/>
      </c:barChart>
      <c:catAx>
        <c:axId val="1567837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567833392"/>
        <c:crosses val="autoZero"/>
        <c:auto val="1"/>
        <c:lblAlgn val="ctr"/>
        <c:lblOffset val="100"/>
        <c:noMultiLvlLbl val="0"/>
      </c:catAx>
      <c:valAx>
        <c:axId val="1567833392"/>
        <c:scaling>
          <c:orientation val="minMax"/>
        </c:scaling>
        <c:delete val="0"/>
        <c:axPos val="l"/>
        <c:numFmt formatCode="0&quot; mnkr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567837232"/>
        <c:crosses val="autoZero"/>
        <c:crossBetween val="between"/>
      </c:valAx>
      <c:valAx>
        <c:axId val="2030978512"/>
        <c:scaling>
          <c:orientation val="minMax"/>
        </c:scaling>
        <c:delete val="0"/>
        <c:axPos val="r"/>
        <c:numFmt formatCode="0&quot; mnkr&quot;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653665120"/>
        <c:crosses val="max"/>
        <c:crossBetween val="between"/>
      </c:valAx>
      <c:catAx>
        <c:axId val="16536651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3097851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'Nya Diagram'!$AC$110</c:f>
          <c:strCache>
            <c:ptCount val="1"/>
            <c:pt idx="0">
              <c:v>Merkostnader för alla vårdtillfällen med VRI i regionen under 2025</c:v>
            </c:pt>
          </c:strCache>
        </c:strRef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rgbClr val="B1063A"/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'Nya Diagram'!$AC$203</c:f>
              <c:strCache>
                <c:ptCount val="1"/>
                <c:pt idx="0">
                  <c:v>Merkostnad vårdtillfällen med VRI</c:v>
                </c:pt>
              </c:strCache>
            </c:strRef>
          </c:tx>
          <c:spPr>
            <a:solidFill>
              <a:srgbClr val="79072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D1088AF0-FA48-4BF1-B0C5-72086D9F70A8}" type="CELLRANGE">
                      <a:rPr lang="en-US"/>
                      <a:pPr/>
                      <a:t>[CELLRANGE]</a:t>
                    </a:fld>
                    <a:endParaRPr lang="sv-SE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C7E2-41D9-A64D-FBBBA3BA8E3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5149C63C-8E34-4FFC-8F90-EED33BC7DDEB}" type="CELLRANGE">
                      <a:rPr lang="sv-SE"/>
                      <a:pPr/>
                      <a:t>[CELLRANGE]</a:t>
                    </a:fld>
                    <a:endParaRPr lang="sv-SE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C7E2-41D9-A64D-FBBBA3BA8E3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5294B86B-7778-49CC-91C2-929557DBAEF6}" type="CELLRANGE">
                      <a:rPr lang="sv-SE"/>
                      <a:pPr/>
                      <a:t>[CELLRANGE]</a:t>
                    </a:fld>
                    <a:endParaRPr lang="sv-SE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C7E2-41D9-A64D-FBBBA3BA8E3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1B51DADE-1967-426B-8ECA-4C02DA8FCA9C}" type="CELLRANGE">
                      <a:rPr lang="sv-SE"/>
                      <a:pPr/>
                      <a:t>[CELLRANGE]</a:t>
                    </a:fld>
                    <a:endParaRPr lang="sv-SE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C7E2-41D9-A64D-FBBBA3BA8E33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07640515-A8A6-459A-B4B0-C1B2B748862D}" type="CELLRANGE">
                      <a:rPr lang="sv-SE"/>
                      <a:pPr/>
                      <a:t>[CELLRANGE]</a:t>
                    </a:fld>
                    <a:endParaRPr lang="sv-SE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C7E2-41D9-A64D-FBBBA3BA8E33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DB53D94F-06BB-406D-9470-EDA0BBA608A6}" type="CELLRANGE">
                      <a:rPr lang="sv-SE"/>
                      <a:pPr/>
                      <a:t>[CELLRANGE]</a:t>
                    </a:fld>
                    <a:endParaRPr lang="sv-SE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C7E2-41D9-A64D-FBBBA3BA8E33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4F8EBC43-8F5B-4483-AAB8-0B7C0ADEACCC}" type="CELLRANGE">
                      <a:rPr lang="sv-SE"/>
                      <a:pPr/>
                      <a:t>[CELLRANGE]</a:t>
                    </a:fld>
                    <a:endParaRPr lang="sv-SE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C7E2-41D9-A64D-FBBBA3BA8E33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8837384D-1232-4669-8AA9-335B98B109ED}" type="CELLRANGE">
                      <a:rPr lang="sv-SE"/>
                      <a:pPr/>
                      <a:t>[CELLRANGE]</a:t>
                    </a:fld>
                    <a:endParaRPr lang="sv-SE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C7E2-41D9-A64D-FBBBA3BA8E33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DF1F4AC6-1AE1-4F37-9189-518799EA2A56}" type="CELLRANGE">
                      <a:rPr lang="sv-SE"/>
                      <a:pPr/>
                      <a:t>[CELLRANGE]</a:t>
                    </a:fld>
                    <a:endParaRPr lang="sv-SE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C7E2-41D9-A64D-FBBBA3BA8E33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endParaRPr lang="sv-SE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C7E2-41D9-A64D-FBBBA3BA8E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strRef>
              <c:f>'Nya Diagram'!$AB$204:$AB$213</c:f>
              <c:strCache>
                <c:ptCount val="10"/>
                <c:pt idx="0">
                  <c:v>Djup postoperativ infektion
(349 vtf)</c:v>
                </c:pt>
                <c:pt idx="1">
                  <c:v>Annan VRI
(438 vtf)</c:v>
                </c:pt>
                <c:pt idx="2">
                  <c:v>Lunginflammation
(206 vtf)</c:v>
                </c:pt>
                <c:pt idx="3">
                  <c:v>Ytlig postoperativ infektion
(321 vtf)</c:v>
                </c:pt>
                <c:pt idx="4">
                  <c:v>Urinvägsinfektion
(324 vtf)</c:v>
                </c:pt>
                <c:pt idx="5">
                  <c:v>Clostridioides difficile
(84 vtf)</c:v>
                </c:pt>
                <c:pt idx="6">
                  <c:v>Sepsis okänt fokus
(53 vtf)</c:v>
                </c:pt>
                <c:pt idx="7">
                  <c:v>Neutropen feber
(84 vtf)</c:v>
                </c:pt>
                <c:pt idx="8">
                  <c:v>Kärlkateterinfektion
(44 vtf)</c:v>
                </c:pt>
                <c:pt idx="9">
                  <c:v>Vårdrelaterad infektion
(1903 vtf)</c:v>
                </c:pt>
              </c:strCache>
            </c:strRef>
          </c:cat>
          <c:val>
            <c:numRef>
              <c:f>'Nya Diagram'!$AC$204:$AC$213</c:f>
              <c:numCache>
                <c:formatCode>0" mnkr"</c:formatCode>
                <c:ptCount val="10"/>
                <c:pt idx="0">
                  <c:v>53.379871000000001</c:v>
                </c:pt>
                <c:pt idx="1">
                  <c:v>45.82312000000001</c:v>
                </c:pt>
                <c:pt idx="2">
                  <c:v>36.12393999999999</c:v>
                </c:pt>
                <c:pt idx="3">
                  <c:v>31.484566000000001</c:v>
                </c:pt>
                <c:pt idx="4">
                  <c:v>25.958068000000001</c:v>
                </c:pt>
                <c:pt idx="5">
                  <c:v>8.3836929999999974</c:v>
                </c:pt>
                <c:pt idx="6">
                  <c:v>8.3418620000000008</c:v>
                </c:pt>
                <c:pt idx="7">
                  <c:v>6.1061430000000003</c:v>
                </c:pt>
                <c:pt idx="8">
                  <c:v>3.3996730000000013</c:v>
                </c:pt>
                <c:pt idx="9">
                  <c:v>#N/A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'Nya Diagram'!$AE$204:$AE$213</c15:f>
                <c15:dlblRangeCache>
                  <c:ptCount val="10"/>
                  <c:pt idx="0">
                    <c:v>53 mnkr</c:v>
                  </c:pt>
                  <c:pt idx="1">
                    <c:v>46 mnkr</c:v>
                  </c:pt>
                  <c:pt idx="2">
                    <c:v>36 mnkr</c:v>
                  </c:pt>
                  <c:pt idx="3">
                    <c:v>31 mnkr</c:v>
                  </c:pt>
                  <c:pt idx="4">
                    <c:v>26 mnkr</c:v>
                  </c:pt>
                  <c:pt idx="5">
                    <c:v>8 mnkr</c:v>
                  </c:pt>
                  <c:pt idx="6">
                    <c:v>8 mnkr</c:v>
                  </c:pt>
                  <c:pt idx="7">
                    <c:v>6 mnkr</c:v>
                  </c:pt>
                  <c:pt idx="8">
                    <c:v>3,4 mnkr</c:v>
                  </c:pt>
                  <c:pt idx="9">
                    <c:v>219 mnkr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A-C7E2-41D9-A64D-FBBBA3BA8E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957518927"/>
        <c:axId val="1957516047"/>
      </c:barChart>
      <c:barChart>
        <c:barDir val="col"/>
        <c:grouping val="clustered"/>
        <c:varyColors val="0"/>
        <c:ser>
          <c:idx val="1"/>
          <c:order val="1"/>
          <c:tx>
            <c:strRef>
              <c:f>'Nya Diagram'!$AD$203</c:f>
              <c:strCache>
                <c:ptCount val="1"/>
                <c:pt idx="0">
                  <c:v>Totalt Merkostnad vårdtillfällen med VRI</c:v>
                </c:pt>
              </c:strCache>
            </c:strRef>
          </c:tx>
          <c:spPr>
            <a:solidFill>
              <a:srgbClr val="CE114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'Nya Diagram'!$AB$204:$AB$213</c:f>
              <c:strCache>
                <c:ptCount val="10"/>
                <c:pt idx="0">
                  <c:v>Djup postoperativ infektion
(349 vtf)</c:v>
                </c:pt>
                <c:pt idx="1">
                  <c:v>Annan VRI
(438 vtf)</c:v>
                </c:pt>
                <c:pt idx="2">
                  <c:v>Lunginflammation
(206 vtf)</c:v>
                </c:pt>
                <c:pt idx="3">
                  <c:v>Ytlig postoperativ infektion
(321 vtf)</c:v>
                </c:pt>
                <c:pt idx="4">
                  <c:v>Urinvägsinfektion
(324 vtf)</c:v>
                </c:pt>
                <c:pt idx="5">
                  <c:v>Clostridioides difficile
(84 vtf)</c:v>
                </c:pt>
                <c:pt idx="6">
                  <c:v>Sepsis okänt fokus
(53 vtf)</c:v>
                </c:pt>
                <c:pt idx="7">
                  <c:v>Neutropen feber
(84 vtf)</c:v>
                </c:pt>
                <c:pt idx="8">
                  <c:v>Kärlkateterinfektion
(44 vtf)</c:v>
                </c:pt>
                <c:pt idx="9">
                  <c:v>Vårdrelaterad infektion
(1903 vtf)</c:v>
                </c:pt>
              </c:strCache>
            </c:strRef>
          </c:cat>
          <c:val>
            <c:numRef>
              <c:f>'Nya Diagram'!$AD$204:$AD$213</c:f>
              <c:numCache>
                <c:formatCode>0" mnkr"</c:formatCode>
                <c:ptCount val="1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219.00093599999985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C7E2-41D9-A64D-FBBBA3BA8E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055953696"/>
        <c:axId val="2030925232"/>
      </c:barChart>
      <c:catAx>
        <c:axId val="19575189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957516047"/>
        <c:crosses val="autoZero"/>
        <c:auto val="1"/>
        <c:lblAlgn val="ctr"/>
        <c:lblOffset val="100"/>
        <c:noMultiLvlLbl val="0"/>
      </c:catAx>
      <c:valAx>
        <c:axId val="1957516047"/>
        <c:scaling>
          <c:orientation val="minMax"/>
        </c:scaling>
        <c:delete val="0"/>
        <c:axPos val="l"/>
        <c:numFmt formatCode="0&quot; mnkr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957518927"/>
        <c:crosses val="autoZero"/>
        <c:crossBetween val="between"/>
      </c:valAx>
      <c:valAx>
        <c:axId val="2030925232"/>
        <c:scaling>
          <c:orientation val="minMax"/>
        </c:scaling>
        <c:delete val="0"/>
        <c:axPos val="r"/>
        <c:numFmt formatCode="0&quot; mnkr&quot;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55953696"/>
        <c:crosses val="max"/>
        <c:crossBetween val="between"/>
      </c:valAx>
      <c:catAx>
        <c:axId val="20559536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3092523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'Nya Diagram'!$AC$409</c:f>
          <c:strCache>
            <c:ptCount val="1"/>
            <c:pt idx="0">
              <c:v>Medelmerkostnader per vårdtillfälle med VRI i regionen under 2025</c:v>
            </c:pt>
          </c:strCache>
        </c:strRef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rgbClr val="B1063A"/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'Nya Diagram'!$AC$503</c:f>
              <c:strCache>
                <c:ptCount val="1"/>
                <c:pt idx="0">
                  <c:v>Medelmerkostnad vårdtillfällen med VRI</c:v>
                </c:pt>
              </c:strCache>
            </c:strRef>
          </c:tx>
          <c:spPr>
            <a:solidFill>
              <a:srgbClr val="79072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'Nya Diagram'!$AB$504:$AB$513</c:f>
              <c:strCache>
                <c:ptCount val="10"/>
                <c:pt idx="0">
                  <c:v>Lunginflammation
(206 vtf)</c:v>
                </c:pt>
                <c:pt idx="1">
                  <c:v>Sepsis okänt fokus
(53 vtf)</c:v>
                </c:pt>
                <c:pt idx="2">
                  <c:v>Djup postoperativ infektion
(349 vtf)</c:v>
                </c:pt>
                <c:pt idx="3">
                  <c:v>Annan VRI
(438 vtf)</c:v>
                </c:pt>
                <c:pt idx="4">
                  <c:v>Clostridioides difficile
(84 vtf)</c:v>
                </c:pt>
                <c:pt idx="5">
                  <c:v>Ytlig postoperativ infektion
(321 vtf)</c:v>
                </c:pt>
                <c:pt idx="6">
                  <c:v>Urinvägsinfektion
(324 vtf)</c:v>
                </c:pt>
                <c:pt idx="7">
                  <c:v>Kärlkateterinfektion
(44 vtf)</c:v>
                </c:pt>
                <c:pt idx="8">
                  <c:v>Neutropen feber
(84 vtf)</c:v>
                </c:pt>
                <c:pt idx="9">
                  <c:v>Vårdrelaterad infektion
(1903 vtf)</c:v>
                </c:pt>
              </c:strCache>
            </c:strRef>
          </c:cat>
          <c:val>
            <c:numRef>
              <c:f>'Nya Diagram'!$AC$504:$AC$513</c:f>
              <c:numCache>
                <c:formatCode>#\ ##0" tkr"</c:formatCode>
                <c:ptCount val="10"/>
                <c:pt idx="0">
                  <c:v>175.35893203883495</c:v>
                </c:pt>
                <c:pt idx="1">
                  <c:v>157.39362264150944</c:v>
                </c:pt>
                <c:pt idx="2">
                  <c:v>152.95091977077365</c:v>
                </c:pt>
                <c:pt idx="3">
                  <c:v>104.61899543378995</c:v>
                </c:pt>
                <c:pt idx="4">
                  <c:v>99.805869047619055</c:v>
                </c:pt>
                <c:pt idx="5">
                  <c:v>98.082760124610587</c:v>
                </c:pt>
                <c:pt idx="6">
                  <c:v>80.117493827160487</c:v>
                </c:pt>
                <c:pt idx="7">
                  <c:v>77.265295454545452</c:v>
                </c:pt>
                <c:pt idx="8">
                  <c:v>72.69217857142857</c:v>
                </c:pt>
                <c:pt idx="9">
                  <c:v>#N/A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4B-40BB-8C47-38C02C9B58C0}"/>
            </c:ext>
          </c:extLst>
        </c:ser>
        <c:ser>
          <c:idx val="1"/>
          <c:order val="1"/>
          <c:tx>
            <c:strRef>
              <c:f>'Nya Diagram'!$AD$503</c:f>
              <c:strCache>
                <c:ptCount val="1"/>
                <c:pt idx="0">
                  <c:v>Total Medelmerkostnad vårdtillfällen med VRI</c:v>
                </c:pt>
              </c:strCache>
            </c:strRef>
          </c:tx>
          <c:spPr>
            <a:solidFill>
              <a:srgbClr val="CE114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'Nya Diagram'!$AB$504:$AB$513</c:f>
              <c:strCache>
                <c:ptCount val="10"/>
                <c:pt idx="0">
                  <c:v>Lunginflammation
(206 vtf)</c:v>
                </c:pt>
                <c:pt idx="1">
                  <c:v>Sepsis okänt fokus
(53 vtf)</c:v>
                </c:pt>
                <c:pt idx="2">
                  <c:v>Djup postoperativ infektion
(349 vtf)</c:v>
                </c:pt>
                <c:pt idx="3">
                  <c:v>Annan VRI
(438 vtf)</c:v>
                </c:pt>
                <c:pt idx="4">
                  <c:v>Clostridioides difficile
(84 vtf)</c:v>
                </c:pt>
                <c:pt idx="5">
                  <c:v>Ytlig postoperativ infektion
(321 vtf)</c:v>
                </c:pt>
                <c:pt idx="6">
                  <c:v>Urinvägsinfektion
(324 vtf)</c:v>
                </c:pt>
                <c:pt idx="7">
                  <c:v>Kärlkateterinfektion
(44 vtf)</c:v>
                </c:pt>
                <c:pt idx="8">
                  <c:v>Neutropen feber
(84 vtf)</c:v>
                </c:pt>
                <c:pt idx="9">
                  <c:v>Vårdrelaterad infektion
(1903 vtf)</c:v>
                </c:pt>
              </c:strCache>
            </c:strRef>
          </c:cat>
          <c:val>
            <c:numRef>
              <c:f>'Nya Diagram'!$AD$504:$AD$513</c:f>
              <c:numCache>
                <c:formatCode>#\ ##0" tkr"</c:formatCode>
                <c:ptCount val="1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115.08194219653178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4B-40BB-8C47-38C02C9B58C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1"/>
        <c:overlap val="100"/>
        <c:axId val="258422831"/>
        <c:axId val="258420431"/>
      </c:barChart>
      <c:catAx>
        <c:axId val="2584228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58420431"/>
        <c:crosses val="autoZero"/>
        <c:auto val="1"/>
        <c:lblAlgn val="ctr"/>
        <c:lblOffset val="100"/>
        <c:noMultiLvlLbl val="0"/>
      </c:catAx>
      <c:valAx>
        <c:axId val="258420431"/>
        <c:scaling>
          <c:orientation val="minMax"/>
        </c:scaling>
        <c:delete val="0"/>
        <c:axPos val="l"/>
        <c:numFmt formatCode="#\ ##0&quot; tkr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584228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Vårdtid!$AC$1110</c:f>
          <c:strCache>
            <c:ptCount val="1"/>
            <c:pt idx="0">
              <c:v>Extra vårdtid för alla vårdtillfällen med VRI i regionen under 2025</c:v>
            </c:pt>
          </c:strCache>
        </c:strRef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rgbClr val="B1063A"/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Vårdtid!$AC$1203</c:f>
              <c:strCache>
                <c:ptCount val="1"/>
                <c:pt idx="0">
                  <c:v>Mervårddygn vårdtillfällen med VRI</c:v>
                </c:pt>
              </c:strCache>
            </c:strRef>
          </c:tx>
          <c:spPr>
            <a:solidFill>
              <a:srgbClr val="79072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30283D60-AA62-47AE-B0A8-577D06C1ECEE}" type="CELLRANGE">
                      <a:rPr lang="en-US"/>
                      <a:pPr/>
                      <a:t>[CELLRANGE]</a:t>
                    </a:fld>
                    <a:endParaRPr lang="sv-SE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FCC1-4051-9D0B-AB77BF8C7C5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D89176A7-4802-4493-B4B2-878D9EB971E0}" type="CELLRANGE">
                      <a:rPr lang="sv-SE"/>
                      <a:pPr/>
                      <a:t>[CELLRANGE]</a:t>
                    </a:fld>
                    <a:endParaRPr lang="sv-SE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FCC1-4051-9D0B-AB77BF8C7C5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995DDB8B-B791-42D6-B292-D89FA23F8495}" type="CELLRANGE">
                      <a:rPr lang="sv-SE"/>
                      <a:pPr/>
                      <a:t>[CELLRANGE]</a:t>
                    </a:fld>
                    <a:endParaRPr lang="sv-SE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FCC1-4051-9D0B-AB77BF8C7C5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endParaRPr lang="sv-SE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FCC1-4051-9D0B-AB77BF8C7C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strRef>
              <c:f>Vårdtid!$AB$1204:$AB$1207</c:f>
              <c:strCache>
                <c:ptCount val="4"/>
                <c:pt idx="0">
                  <c:v>Kirurgisk vård
(1129 vtf)</c:v>
                </c:pt>
                <c:pt idx="1">
                  <c:v>Medicinsk vård
(749 vtf)</c:v>
                </c:pt>
                <c:pt idx="2">
                  <c:v>Psykiatri rehab o diagnostik
(25 vtf)</c:v>
                </c:pt>
                <c:pt idx="3">
                  <c:v>Alla kliniker
(1903 vtf)</c:v>
                </c:pt>
              </c:strCache>
            </c:strRef>
          </c:cat>
          <c:val>
            <c:numRef>
              <c:f>Vårdtid!$AC$1204:$AC$1207</c:f>
              <c:numCache>
                <c:formatCode>#,##0</c:formatCode>
                <c:ptCount val="4"/>
                <c:pt idx="0">
                  <c:v>6724.7963499450634</c:v>
                </c:pt>
                <c:pt idx="1">
                  <c:v>5922.18749017151</c:v>
                </c:pt>
                <c:pt idx="2">
                  <c:v>826.33572444248557</c:v>
                </c:pt>
                <c:pt idx="3">
                  <c:v>#N/A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Vårdtid!$AE$1204:$AE$1215</c15:f>
                <c15:dlblRangeCache>
                  <c:ptCount val="12"/>
                  <c:pt idx="0">
                    <c:v>6 725 vårddygn</c:v>
                  </c:pt>
                  <c:pt idx="1">
                    <c:v>5 922 vårddygn</c:v>
                  </c:pt>
                  <c:pt idx="2">
                    <c:v>826 vårddygn</c:v>
                  </c:pt>
                  <c:pt idx="3">
                    <c:v>13 473 vårddygn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4-FCC1-4051-9D0B-AB77BF8C7C5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8984496"/>
        <c:axId val="188969136"/>
      </c:barChart>
      <c:barChart>
        <c:barDir val="col"/>
        <c:grouping val="clustered"/>
        <c:varyColors val="0"/>
        <c:ser>
          <c:idx val="1"/>
          <c:order val="1"/>
          <c:tx>
            <c:strRef>
              <c:f>Vårdtid!$AD$1203</c:f>
              <c:strCache>
                <c:ptCount val="1"/>
                <c:pt idx="0">
                  <c:v>Mervårddygn alla orsaker</c:v>
                </c:pt>
              </c:strCache>
            </c:strRef>
          </c:tx>
          <c:spPr>
            <a:solidFill>
              <a:srgbClr val="CE114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1"/>
                </c:ext>
                <c:ext xmlns:c16="http://schemas.microsoft.com/office/drawing/2014/chart" uri="{C3380CC4-5D6E-409C-BE32-E72D297353CC}">
                  <c16:uniqueId val="{00000005-FCC1-4051-9D0B-AB77BF8C7C5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endParaRPr lang="sv-SE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FCC1-4051-9D0B-AB77BF8C7C5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endParaRPr lang="sv-SE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FCC1-4051-9D0B-AB77BF8C7C5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BCC26CD5-E741-4063-99EC-FEEA0AA06E1F}" type="CELLRANGE">
                      <a:rPr lang="sv-SE"/>
                      <a:pPr/>
                      <a:t>[CELLRANGE]</a:t>
                    </a:fld>
                    <a:endParaRPr lang="sv-SE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FCC1-4051-9D0B-AB77BF8C7C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strRef>
              <c:f>Vårdtid!$AB$1204:$AB$1207</c:f>
              <c:strCache>
                <c:ptCount val="4"/>
                <c:pt idx="0">
                  <c:v>Kirurgisk vård
(1129 vtf)</c:v>
                </c:pt>
                <c:pt idx="1">
                  <c:v>Medicinsk vård
(749 vtf)</c:v>
                </c:pt>
                <c:pt idx="2">
                  <c:v>Psykiatri rehab o diagnostik
(25 vtf)</c:v>
                </c:pt>
                <c:pt idx="3">
                  <c:v>Alla kliniker
(1903 vtf)</c:v>
                </c:pt>
              </c:strCache>
            </c:strRef>
          </c:cat>
          <c:val>
            <c:numRef>
              <c:f>Vårdtid!$AD$1204:$AD$1207</c:f>
              <c:numCache>
                <c:formatCode>#,##0</c:formatCode>
                <c:ptCount val="4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13473.319564559053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Vårdtid!$AE$1204:$AE$1215</c15:f>
                <c15:dlblRangeCache>
                  <c:ptCount val="12"/>
                  <c:pt idx="0">
                    <c:v>6 725 vårddygn</c:v>
                  </c:pt>
                  <c:pt idx="1">
                    <c:v>5 922 vårddygn</c:v>
                  </c:pt>
                  <c:pt idx="2">
                    <c:v>826 vårddygn</c:v>
                  </c:pt>
                  <c:pt idx="3">
                    <c:v>13 473 vårddygn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9-FCC1-4051-9D0B-AB77BF8C7C5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188970576"/>
        <c:axId val="188986896"/>
      </c:barChart>
      <c:catAx>
        <c:axId val="188984496"/>
        <c:scaling>
          <c:orientation val="minMax"/>
        </c:scaling>
        <c:delete val="0"/>
        <c:axPos val="b"/>
        <c:title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88969136"/>
        <c:crosses val="autoZero"/>
        <c:auto val="1"/>
        <c:lblAlgn val="ctr"/>
        <c:lblOffset val="100"/>
        <c:noMultiLvlLbl val="0"/>
      </c:catAx>
      <c:valAx>
        <c:axId val="18896913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v-SE">
                    <a:solidFill>
                      <a:schemeClr val="tx1"/>
                    </a:solidFill>
                  </a:rPr>
                  <a:t>Extra vårddygn per klinik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88984496"/>
        <c:crosses val="autoZero"/>
        <c:crossBetween val="between"/>
      </c:valAx>
      <c:valAx>
        <c:axId val="18898689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v-SE">
                    <a:solidFill>
                      <a:schemeClr val="tx1"/>
                    </a:solidFill>
                  </a:rPr>
                  <a:t>Extra vårddygn på</a:t>
                </a:r>
                <a:r>
                  <a:rPr lang="sv-SE" baseline="0">
                    <a:solidFill>
                      <a:schemeClr val="tx1"/>
                    </a:solidFill>
                  </a:rPr>
                  <a:t> total</a:t>
                </a:r>
                <a:endParaRPr lang="sv-SE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</c:title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88970576"/>
        <c:crosses val="max"/>
        <c:crossBetween val="between"/>
      </c:valAx>
      <c:catAx>
        <c:axId val="1889705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898689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Vårdtid!$AC$1110</c:f>
          <c:strCache>
            <c:ptCount val="1"/>
            <c:pt idx="0">
              <c:v>Extra vårdtid för alla vårdtillfällen med VRI på Medicinsk vård under 2025</c:v>
            </c:pt>
          </c:strCache>
        </c:strRef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rgbClr val="B1063A"/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Vårdtid!$AC$1203</c:f>
              <c:strCache>
                <c:ptCount val="1"/>
                <c:pt idx="0">
                  <c:v>Mervårddygn vårdtillfällen med VRI</c:v>
                </c:pt>
              </c:strCache>
            </c:strRef>
          </c:tx>
          <c:spPr>
            <a:solidFill>
              <a:srgbClr val="79072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A9DC623A-9B13-4A06-975B-3EC7C95AD41A}" type="CELLRANGE">
                      <a:rPr lang="en-US"/>
                      <a:pPr/>
                      <a:t>[CELLRANGE]</a:t>
                    </a:fld>
                    <a:endParaRPr lang="sv-SE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A8E6-4A05-A2B9-198C007FAA5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FC59CB43-7B9B-4F86-A798-50805CAB80C9}" type="CELLRANGE">
                      <a:rPr lang="sv-SE"/>
                      <a:pPr/>
                      <a:t>[CELLRANGE]</a:t>
                    </a:fld>
                    <a:endParaRPr lang="sv-SE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A8E6-4A05-A2B9-198C007FAA5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9AECD051-8510-481B-9988-C8951F6BB586}" type="CELLRANGE">
                      <a:rPr lang="sv-SE"/>
                      <a:pPr/>
                      <a:t>[CELLRANGE]</a:t>
                    </a:fld>
                    <a:endParaRPr lang="sv-SE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A8E6-4A05-A2B9-198C007FAA5C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A0B628EE-4814-496F-A2BB-298E675756D8}" type="CELLRANGE">
                      <a:rPr lang="sv-SE"/>
                      <a:pPr/>
                      <a:t>[CELLRANGE]</a:t>
                    </a:fld>
                    <a:endParaRPr lang="sv-SE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A8E6-4A05-A2B9-198C007FAA5C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18C987EC-326E-4C95-A8C4-EFC2814BE176}" type="CELLRANGE">
                      <a:rPr lang="sv-SE"/>
                      <a:pPr/>
                      <a:t>[CELLRANGE]</a:t>
                    </a:fld>
                    <a:endParaRPr lang="sv-SE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A8E6-4A05-A2B9-198C007FAA5C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2BBC203F-ED23-452B-98B3-DAB84BCE9030}" type="CELLRANGE">
                      <a:rPr lang="sv-SE"/>
                      <a:pPr/>
                      <a:t>[CELLRANGE]</a:t>
                    </a:fld>
                    <a:endParaRPr lang="sv-SE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A8E6-4A05-A2B9-198C007FAA5C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endParaRPr lang="sv-SE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A8E6-4A05-A2B9-198C007FAA5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strRef>
              <c:f>Vårdtid!$AB$1204:$AB$1210</c:f>
              <c:strCache>
                <c:ptCount val="7"/>
                <c:pt idx="0">
                  <c:v>Barnkliniken Jkp
(49 vtf)</c:v>
                </c:pt>
                <c:pt idx="1">
                  <c:v>Geriatriska kliniken Jkp
(43 vtf)</c:v>
                </c:pt>
                <c:pt idx="2">
                  <c:v>Infektionskliniken Jkp
(96 vtf)</c:v>
                </c:pt>
                <c:pt idx="3">
                  <c:v>Medicin- och geriatrikklin Eks
(194 vtf)</c:v>
                </c:pt>
                <c:pt idx="4">
                  <c:v>Medicin- och geriatrikklin Vmo
(95 vtf)</c:v>
                </c:pt>
                <c:pt idx="5">
                  <c:v>Medicinkliniken Jkp
(272 vtf)</c:v>
                </c:pt>
                <c:pt idx="6">
                  <c:v>Alla kliniker
(749 vtf)</c:v>
                </c:pt>
              </c:strCache>
            </c:strRef>
          </c:cat>
          <c:val>
            <c:numRef>
              <c:f>Vårdtid!$AC$1204:$AC$1210</c:f>
              <c:numCache>
                <c:formatCode>#,##0</c:formatCode>
                <c:ptCount val="7"/>
                <c:pt idx="0">
                  <c:v>349.25624686171329</c:v>
                </c:pt>
                <c:pt idx="1">
                  <c:v>445.81545719539372</c:v>
                </c:pt>
                <c:pt idx="2">
                  <c:v>819.86278721031613</c:v>
                </c:pt>
                <c:pt idx="3">
                  <c:v>1655.6901464840148</c:v>
                </c:pt>
                <c:pt idx="4">
                  <c:v>582.65021092723759</c:v>
                </c:pt>
                <c:pt idx="5">
                  <c:v>2068.9126414928328</c:v>
                </c:pt>
                <c:pt idx="6">
                  <c:v>#N/A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Vårdtid!$AE$1204:$AE$1213</c15:f>
                <c15:dlblRangeCache>
                  <c:ptCount val="10"/>
                  <c:pt idx="0">
                    <c:v>349 vårddygn</c:v>
                  </c:pt>
                  <c:pt idx="1">
                    <c:v>446 vårddygn</c:v>
                  </c:pt>
                  <c:pt idx="2">
                    <c:v>820 vårddygn</c:v>
                  </c:pt>
                  <c:pt idx="3">
                    <c:v>1 656 vårddygn</c:v>
                  </c:pt>
                  <c:pt idx="4">
                    <c:v>583 vårddygn</c:v>
                  </c:pt>
                  <c:pt idx="5">
                    <c:v>2 069 vårddygn</c:v>
                  </c:pt>
                  <c:pt idx="6">
                    <c:v>5 922 vårddygn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7-A8E6-4A05-A2B9-198C007FAA5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8984496"/>
        <c:axId val="188969136"/>
      </c:barChart>
      <c:barChart>
        <c:barDir val="col"/>
        <c:grouping val="clustered"/>
        <c:varyColors val="0"/>
        <c:ser>
          <c:idx val="1"/>
          <c:order val="1"/>
          <c:tx>
            <c:strRef>
              <c:f>Vårdtid!$AD$1203</c:f>
              <c:strCache>
                <c:ptCount val="1"/>
                <c:pt idx="0">
                  <c:v>Mervårddygn alla orsaker</c:v>
                </c:pt>
              </c:strCache>
            </c:strRef>
          </c:tx>
          <c:spPr>
            <a:solidFill>
              <a:srgbClr val="CE114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1"/>
                </c:ext>
                <c:ext xmlns:c16="http://schemas.microsoft.com/office/drawing/2014/chart" uri="{C3380CC4-5D6E-409C-BE32-E72D297353CC}">
                  <c16:uniqueId val="{00000008-A8E6-4A05-A2B9-198C007FAA5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endParaRPr lang="sv-SE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A8E6-4A05-A2B9-198C007FAA5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endParaRPr lang="sv-SE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A8E6-4A05-A2B9-198C007FAA5C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endParaRPr lang="sv-SE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A8E6-4A05-A2B9-198C007FAA5C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endParaRPr lang="sv-SE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A8E6-4A05-A2B9-198C007FAA5C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endParaRPr lang="sv-SE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A8E6-4A05-A2B9-198C007FAA5C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1FDED53D-4A40-477B-BA0E-296C01C06455}" type="CELLRANGE">
                      <a:rPr lang="sv-SE"/>
                      <a:pPr/>
                      <a:t>[CELLRANGE]</a:t>
                    </a:fld>
                    <a:endParaRPr lang="sv-SE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A8E6-4A05-A2B9-198C007FAA5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Vårdtid!$AB$1204:$AB$1210</c:f>
              <c:strCache>
                <c:ptCount val="7"/>
                <c:pt idx="0">
                  <c:v>Barnkliniken Jkp
(49 vtf)</c:v>
                </c:pt>
                <c:pt idx="1">
                  <c:v>Geriatriska kliniken Jkp
(43 vtf)</c:v>
                </c:pt>
                <c:pt idx="2">
                  <c:v>Infektionskliniken Jkp
(96 vtf)</c:v>
                </c:pt>
                <c:pt idx="3">
                  <c:v>Medicin- och geriatrikklin Eks
(194 vtf)</c:v>
                </c:pt>
                <c:pt idx="4">
                  <c:v>Medicin- och geriatrikklin Vmo
(95 vtf)</c:v>
                </c:pt>
                <c:pt idx="5">
                  <c:v>Medicinkliniken Jkp
(272 vtf)</c:v>
                </c:pt>
                <c:pt idx="6">
                  <c:v>Alla kliniker
(749 vtf)</c:v>
                </c:pt>
              </c:strCache>
            </c:strRef>
          </c:cat>
          <c:val>
            <c:numRef>
              <c:f>Vårdtid!$AD$1204:$AD$1210</c:f>
              <c:numCache>
                <c:formatCode>#,##0</c:formatCode>
                <c:ptCount val="7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5922.18749017151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Vårdtid!$AE$1204:$AE$1213</c15:f>
                <c15:dlblRangeCache>
                  <c:ptCount val="10"/>
                  <c:pt idx="0">
                    <c:v>349 vårddygn</c:v>
                  </c:pt>
                  <c:pt idx="1">
                    <c:v>446 vårddygn</c:v>
                  </c:pt>
                  <c:pt idx="2">
                    <c:v>820 vårddygn</c:v>
                  </c:pt>
                  <c:pt idx="3">
                    <c:v>1 656 vårddygn</c:v>
                  </c:pt>
                  <c:pt idx="4">
                    <c:v>583 vårddygn</c:v>
                  </c:pt>
                  <c:pt idx="5">
                    <c:v>2 069 vårddygn</c:v>
                  </c:pt>
                  <c:pt idx="6">
                    <c:v>5 922 vårddygn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F-A8E6-4A05-A2B9-198C007FAA5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188970576"/>
        <c:axId val="188986896"/>
      </c:barChart>
      <c:catAx>
        <c:axId val="188984496"/>
        <c:scaling>
          <c:orientation val="minMax"/>
        </c:scaling>
        <c:delete val="0"/>
        <c:axPos val="b"/>
        <c:title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88969136"/>
        <c:crosses val="autoZero"/>
        <c:auto val="1"/>
        <c:lblAlgn val="ctr"/>
        <c:lblOffset val="100"/>
        <c:noMultiLvlLbl val="0"/>
      </c:catAx>
      <c:valAx>
        <c:axId val="18896913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v-SE">
                    <a:solidFill>
                      <a:schemeClr val="tx1"/>
                    </a:solidFill>
                  </a:rPr>
                  <a:t>Extra vårddygn per klinik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88984496"/>
        <c:crosses val="autoZero"/>
        <c:crossBetween val="between"/>
      </c:valAx>
      <c:valAx>
        <c:axId val="18898689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v-SE">
                    <a:solidFill>
                      <a:schemeClr val="tx1"/>
                    </a:solidFill>
                  </a:rPr>
                  <a:t>Extra vårddygn på</a:t>
                </a:r>
                <a:r>
                  <a:rPr lang="sv-SE" baseline="0">
                    <a:solidFill>
                      <a:schemeClr val="tx1"/>
                    </a:solidFill>
                  </a:rPr>
                  <a:t> total</a:t>
                </a:r>
                <a:endParaRPr lang="sv-SE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</c:title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88970576"/>
        <c:crosses val="max"/>
        <c:crossBetween val="between"/>
      </c:valAx>
      <c:catAx>
        <c:axId val="1889705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898689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Vårdtid!$AC$409</c:f>
          <c:strCache>
            <c:ptCount val="1"/>
            <c:pt idx="0">
              <c:v>Extra vårdtid i snitt för vårdtillfälle med VRI i regionen under 2025</c:v>
            </c:pt>
          </c:strCache>
        </c:strRef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rgbClr val="B1063A"/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Vårdtid!$AC$503</c:f>
              <c:strCache>
                <c:ptCount val="1"/>
                <c:pt idx="0">
                  <c:v>Medelmerkostnad vårdtillfällen med VRI</c:v>
                </c:pt>
              </c:strCache>
            </c:strRef>
          </c:tx>
          <c:spPr>
            <a:solidFill>
              <a:srgbClr val="79072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67CB8592-1A4D-4B01-B6A4-1152B4160895}" type="CELLRANGE">
                      <a:rPr lang="en-US"/>
                      <a:pPr/>
                      <a:t>[CELLRANGE]</a:t>
                    </a:fld>
                    <a:endParaRPr lang="sv-SE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5D0F-47F3-A496-61FC9ACBDE1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A503EE36-472E-4784-BC28-596515189DD8}" type="CELLRANGE">
                      <a:rPr lang="sv-SE"/>
                      <a:pPr/>
                      <a:t>[CELLRANGE]</a:t>
                    </a:fld>
                    <a:endParaRPr lang="sv-SE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5D0F-47F3-A496-61FC9ACBDE1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7567FA6A-918D-4F7F-AF9D-E75CCC3B35F1}" type="CELLRANGE">
                      <a:rPr lang="sv-SE"/>
                      <a:pPr/>
                      <a:t>[CELLRANGE]</a:t>
                    </a:fld>
                    <a:endParaRPr lang="sv-SE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5D0F-47F3-A496-61FC9ACBDE1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D5604FE7-8A87-4035-8F20-47CE3A3AF38D}" type="CELLRANGE">
                      <a:rPr lang="sv-SE"/>
                      <a:pPr/>
                      <a:t>[CELLRANGE]</a:t>
                    </a:fld>
                    <a:endParaRPr lang="sv-SE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5D0F-47F3-A496-61FC9ACBDE1F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7B01C39D-3497-4D2C-9844-28899FE4F05B}" type="CELLRANGE">
                      <a:rPr lang="sv-SE"/>
                      <a:pPr/>
                      <a:t>[CELLRANGE]</a:t>
                    </a:fld>
                    <a:endParaRPr lang="sv-SE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5D0F-47F3-A496-61FC9ACBDE1F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671F97EC-BE3A-4189-857F-24660ED2C44E}" type="CELLRANGE">
                      <a:rPr lang="sv-SE"/>
                      <a:pPr/>
                      <a:t>[CELLRANGE]</a:t>
                    </a:fld>
                    <a:endParaRPr lang="sv-SE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5D0F-47F3-A496-61FC9ACBDE1F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71D1D6FC-9304-4F2A-9924-7B0D91979A8D}" type="CELLRANGE">
                      <a:rPr lang="sv-SE"/>
                      <a:pPr/>
                      <a:t>[CELLRANGE]</a:t>
                    </a:fld>
                    <a:endParaRPr lang="sv-SE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5D0F-47F3-A496-61FC9ACBDE1F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7A9658EF-CB78-42AA-8A05-E31724368E08}" type="CELLRANGE">
                      <a:rPr lang="sv-SE"/>
                      <a:pPr/>
                      <a:t>[CELLRANGE]</a:t>
                    </a:fld>
                    <a:endParaRPr lang="sv-SE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5D0F-47F3-A496-61FC9ACBDE1F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6E69C846-FD64-4BE0-826A-CB9F233E7BDF}" type="CELLRANGE">
                      <a:rPr lang="sv-SE"/>
                      <a:pPr/>
                      <a:t>[CELLRANGE]</a:t>
                    </a:fld>
                    <a:endParaRPr lang="sv-SE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5D0F-47F3-A496-61FC9ACBDE1F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endParaRPr lang="sv-SE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5D0F-47F3-A496-61FC9ACBDE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Vårdtid!$AB$504:$AB$513</c:f>
              <c:strCache>
                <c:ptCount val="10"/>
                <c:pt idx="0">
                  <c:v>Lunginflammation
(206 vtf)</c:v>
                </c:pt>
                <c:pt idx="1">
                  <c:v>Sepsis okänt fokus
(53 vtf)</c:v>
                </c:pt>
                <c:pt idx="2">
                  <c:v>Djup postoperativ infektion
(349 vtf)</c:v>
                </c:pt>
                <c:pt idx="3">
                  <c:v>Annan VRI
(438 vtf)</c:v>
                </c:pt>
                <c:pt idx="4">
                  <c:v>Kärlkateterinfektion
(44 vtf)</c:v>
                </c:pt>
                <c:pt idx="5">
                  <c:v>Clostridioides difficile
(84 vtf)</c:v>
                </c:pt>
                <c:pt idx="6">
                  <c:v>Neutropen feber
(84 vtf)</c:v>
                </c:pt>
                <c:pt idx="7">
                  <c:v>Ytlig postoperativ infektion
(321 vtf)</c:v>
                </c:pt>
                <c:pt idx="8">
                  <c:v>Urinvägsinfektion
(324 vtf)</c:v>
                </c:pt>
                <c:pt idx="9">
                  <c:v>Vårdrelaterad infektion
(1903 vtf)</c:v>
                </c:pt>
              </c:strCache>
            </c:strRef>
          </c:cat>
          <c:val>
            <c:numRef>
              <c:f>Vårdtid!$AC$504:$AC$513</c:f>
              <c:numCache>
                <c:formatCode>0.0</c:formatCode>
                <c:ptCount val="10"/>
                <c:pt idx="0">
                  <c:v>9.4283650338323284</c:v>
                </c:pt>
                <c:pt idx="1">
                  <c:v>9.0478384904372184</c:v>
                </c:pt>
                <c:pt idx="2">
                  <c:v>8.2648858978701831</c:v>
                </c:pt>
                <c:pt idx="3">
                  <c:v>7.2179986762725692</c:v>
                </c:pt>
                <c:pt idx="4">
                  <c:v>6.4478380928645125</c:v>
                </c:pt>
                <c:pt idx="5">
                  <c:v>6.2748272926660444</c:v>
                </c:pt>
                <c:pt idx="6">
                  <c:v>6.0567411298419893</c:v>
                </c:pt>
                <c:pt idx="7">
                  <c:v>5.8693035303070209</c:v>
                </c:pt>
                <c:pt idx="8">
                  <c:v>5.5617570130465372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Vårdtid!$AE$504:$AE$513</c15:f>
                <c15:dlblRangeCache>
                  <c:ptCount val="10"/>
                  <c:pt idx="0">
                    <c:v>9,4 vårddygn</c:v>
                  </c:pt>
                  <c:pt idx="1">
                    <c:v>9,0 vårddygn</c:v>
                  </c:pt>
                  <c:pt idx="2">
                    <c:v>8,3 vårddygn</c:v>
                  </c:pt>
                  <c:pt idx="3">
                    <c:v>7,2 vårddygn</c:v>
                  </c:pt>
                  <c:pt idx="4">
                    <c:v>6,4 vårddygn</c:v>
                  </c:pt>
                  <c:pt idx="5">
                    <c:v>6,3 vårddygn</c:v>
                  </c:pt>
                  <c:pt idx="6">
                    <c:v>6,1 vårddygn</c:v>
                  </c:pt>
                  <c:pt idx="7">
                    <c:v>5,9 vårddygn</c:v>
                  </c:pt>
                  <c:pt idx="8">
                    <c:v>5,6 vårddygn</c:v>
                  </c:pt>
                  <c:pt idx="9">
                    <c:v>7,1 vårddygn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A-5D0F-47F3-A496-61FC9ACBDE1F}"/>
            </c:ext>
          </c:extLst>
        </c:ser>
        <c:ser>
          <c:idx val="1"/>
          <c:order val="1"/>
          <c:tx>
            <c:strRef>
              <c:f>Vårdtid!$AD$503</c:f>
              <c:strCache>
                <c:ptCount val="1"/>
                <c:pt idx="0">
                  <c:v>Medel alla VRI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9"/>
            <c:invertIfNegative val="0"/>
            <c:bubble3D val="0"/>
            <c:spPr>
              <a:solidFill>
                <a:srgbClr val="CE114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5D0F-47F3-A496-61FC9ACBDE1F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endParaRPr lang="sv-SE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5D0F-47F3-A496-61FC9ACBDE1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endParaRPr lang="sv-SE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5D0F-47F3-A496-61FC9ACBDE1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endParaRPr lang="sv-SE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5D0F-47F3-A496-61FC9ACBDE1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endParaRPr lang="sv-SE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5D0F-47F3-A496-61FC9ACBDE1F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endParaRPr lang="sv-SE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1-5D0F-47F3-A496-61FC9ACBDE1F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endParaRPr lang="sv-SE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2-5D0F-47F3-A496-61FC9ACBDE1F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endParaRPr lang="sv-SE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3-5D0F-47F3-A496-61FC9ACBDE1F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endParaRPr lang="sv-SE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4-5D0F-47F3-A496-61FC9ACBDE1F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endParaRPr lang="sv-SE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5-5D0F-47F3-A496-61FC9ACBDE1F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308F607D-AB8C-45F4-AAF3-04E87D7AFF50}" type="CELLRANGE">
                      <a:rPr lang="sv-SE"/>
                      <a:pPr/>
                      <a:t>[CELLRANGE]</a:t>
                    </a:fld>
                    <a:endParaRPr lang="sv-SE"/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5D0F-47F3-A496-61FC9ACBDE1F}"/>
                </c:ext>
              </c:extLst>
            </c:dLbl>
            <c:spPr>
              <a:solidFill>
                <a:schemeClr val="accent6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strRef>
              <c:f>Vårdtid!$AB$504:$AB$513</c:f>
              <c:strCache>
                <c:ptCount val="10"/>
                <c:pt idx="0">
                  <c:v>Lunginflammation
(206 vtf)</c:v>
                </c:pt>
                <c:pt idx="1">
                  <c:v>Sepsis okänt fokus
(53 vtf)</c:v>
                </c:pt>
                <c:pt idx="2">
                  <c:v>Djup postoperativ infektion
(349 vtf)</c:v>
                </c:pt>
                <c:pt idx="3">
                  <c:v>Annan VRI
(438 vtf)</c:v>
                </c:pt>
                <c:pt idx="4">
                  <c:v>Kärlkateterinfektion
(44 vtf)</c:v>
                </c:pt>
                <c:pt idx="5">
                  <c:v>Clostridioides difficile
(84 vtf)</c:v>
                </c:pt>
                <c:pt idx="6">
                  <c:v>Neutropen feber
(84 vtf)</c:v>
                </c:pt>
                <c:pt idx="7">
                  <c:v>Ytlig postoperativ infektion
(321 vtf)</c:v>
                </c:pt>
                <c:pt idx="8">
                  <c:v>Urinvägsinfektion
(324 vtf)</c:v>
                </c:pt>
                <c:pt idx="9">
                  <c:v>Vårdrelaterad infektion
(1903 vtf)</c:v>
                </c:pt>
              </c:strCache>
            </c:strRef>
          </c:cat>
          <c:val>
            <c:numRef>
              <c:f>Vårdtid!$AD$504:$AD$513</c:f>
              <c:numCache>
                <c:formatCode>General</c:formatCode>
                <c:ptCount val="10"/>
                <c:pt idx="9" formatCode="0.0">
                  <c:v>7.080041810067816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Vårdtid!$AE$504:$AE$513</c15:f>
                <c15:dlblRangeCache>
                  <c:ptCount val="10"/>
                  <c:pt idx="0">
                    <c:v>9,4 vårddygn</c:v>
                  </c:pt>
                  <c:pt idx="1">
                    <c:v>9,0 vårddygn</c:v>
                  </c:pt>
                  <c:pt idx="2">
                    <c:v>8,3 vårddygn</c:v>
                  </c:pt>
                  <c:pt idx="3">
                    <c:v>7,2 vårddygn</c:v>
                  </c:pt>
                  <c:pt idx="4">
                    <c:v>6,4 vårddygn</c:v>
                  </c:pt>
                  <c:pt idx="5">
                    <c:v>6,3 vårddygn</c:v>
                  </c:pt>
                  <c:pt idx="6">
                    <c:v>6,1 vårddygn</c:v>
                  </c:pt>
                  <c:pt idx="7">
                    <c:v>5,9 vårddygn</c:v>
                  </c:pt>
                  <c:pt idx="8">
                    <c:v>5,6 vårddygn</c:v>
                  </c:pt>
                  <c:pt idx="9">
                    <c:v>7,1 vårddygn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16-5D0F-47F3-A496-61FC9ACBDE1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4"/>
        <c:overlap val="100"/>
        <c:axId val="258422831"/>
        <c:axId val="258420431"/>
      </c:barChart>
      <c:catAx>
        <c:axId val="2584228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58420431"/>
        <c:crosses val="autoZero"/>
        <c:auto val="1"/>
        <c:lblAlgn val="ctr"/>
        <c:lblOffset val="100"/>
        <c:noMultiLvlLbl val="0"/>
      </c:catAx>
      <c:valAx>
        <c:axId val="258420431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v-SE" sz="1000" b="0" i="0" u="none" strike="noStrike" baseline="0">
                    <a:solidFill>
                      <a:schemeClr val="tx1"/>
                    </a:solidFill>
                  </a:rPr>
                  <a:t>Genomsnittligt antal extra vårddygn per vårdtillfälle</a:t>
                </a:r>
                <a:endParaRPr lang="sv-SE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584228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9E57BE-6F8E-41A8-AAB0-3D37B669DA70}" type="datetimeFigureOut">
              <a:rPr lang="sv-SE" smtClean="0"/>
              <a:t>2026-09-29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48704B-E6AF-4C66-88B6-B76772BB746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6843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7" Type="http://schemas.openxmlformats.org/officeDocument/2006/relationships/image" Target="../media/image12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hyperlink" Target="mailto:Carl.fridolfsson@rjl.se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hyperlink" Target="mailto:Carl.fridolfsson@rjl.se" TargetMode="External"/><Relationship Id="rId3" Type="http://schemas.openxmlformats.org/officeDocument/2006/relationships/image" Target="../media/image9.emf"/><Relationship Id="rId7" Type="http://schemas.openxmlformats.org/officeDocument/2006/relationships/image" Target="../media/image12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1.emf"/><Relationship Id="rId10" Type="http://schemas.openxmlformats.org/officeDocument/2006/relationships/image" Target="../media/image15.jpeg"/><Relationship Id="rId4" Type="http://schemas.openxmlformats.org/officeDocument/2006/relationships/image" Target="../media/image10.emf"/><Relationship Id="rId9" Type="http://schemas.openxmlformats.org/officeDocument/2006/relationships/image" Target="../media/image17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ida">
    <p:bg>
      <p:bgPr>
        <a:solidFill>
          <a:srgbClr val="AE17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E3B30222-82BC-AE48-A936-EC0D8BCB9F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192000" cy="6858000"/>
          </a:xfrm>
          <a:prstGeom prst="rect">
            <a:avLst/>
          </a:prstGeom>
          <a:effectLst/>
        </p:spPr>
      </p:pic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2160000" y="1080000"/>
            <a:ext cx="7920000" cy="3240000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4800" b="1" cap="none" baseline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Här skriver du in titeln på din presentation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2160000" y="4320000"/>
            <a:ext cx="7920000" cy="144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2200" b="1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Här placerar du undertiteln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485EEA9C-FE56-F441-A9C0-E8E4F0314C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0000" y="6217632"/>
            <a:ext cx="1376570" cy="34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8104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ida för ut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>
            <a:extLst>
              <a:ext uri="{FF2B5EF4-FFF2-40B4-BE49-F238E27FC236}">
                <a16:creationId xmlns:a16="http://schemas.microsoft.com/office/drawing/2014/main" id="{4109FD55-718D-438B-8297-319021B743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5000"/>
          </a:blip>
          <a:srcRect l="-4818" t="21737" r="62723" b="30128"/>
          <a:stretch/>
        </p:blipFill>
        <p:spPr>
          <a:xfrm>
            <a:off x="5807968" y="-11875"/>
            <a:ext cx="6384032" cy="6875813"/>
          </a:xfrm>
          <a:prstGeom prst="rect">
            <a:avLst/>
          </a:prstGeom>
          <a:noFill/>
          <a:effectLst/>
        </p:spPr>
      </p:pic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2160000" y="1080000"/>
            <a:ext cx="7920000" cy="3240000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4800" b="1" cap="none" baseline="0">
                <a:solidFill>
                  <a:srgbClr val="B1063A"/>
                </a:solidFill>
              </a:defRPr>
            </a:lvl1pPr>
          </a:lstStyle>
          <a:p>
            <a:r>
              <a:rPr lang="sv-SE" dirty="0"/>
              <a:t>Här skriver du in titeln på din presentation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2160000" y="4320000"/>
            <a:ext cx="7920000" cy="144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2200" b="1" cap="none" baseline="0">
                <a:solidFill>
                  <a:srgbClr val="B1063A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Här placerar du undertiteln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485EEA9C-FE56-F441-A9C0-E8E4F0314C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0000" y="6217632"/>
            <a:ext cx="1376570" cy="34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7007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bg>
      <p:bgPr>
        <a:solidFill>
          <a:srgbClr val="8211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EADEDBF6-7D1C-7243-942C-5D79C3651C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5000"/>
          </a:blip>
          <a:srcRect l="-4818" t="21696" r="62723" b="28424"/>
          <a:stretch/>
        </p:blipFill>
        <p:spPr>
          <a:xfrm>
            <a:off x="5807968" y="0"/>
            <a:ext cx="6384032" cy="6858000"/>
          </a:xfrm>
          <a:prstGeom prst="rect">
            <a:avLst/>
          </a:prstGeom>
          <a:noFill/>
        </p:spPr>
      </p:pic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2160000" y="522244"/>
            <a:ext cx="7920000" cy="5400000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Avsnittsrubrik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485EEA9C-FE56-F441-A9C0-E8E4F0314C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0000" y="6217632"/>
            <a:ext cx="1376570" cy="344736"/>
          </a:xfrm>
          <a:prstGeom prst="rect">
            <a:avLst/>
          </a:prstGeom>
        </p:spPr>
      </p:pic>
      <p:sp>
        <p:nvSpPr>
          <p:cNvPr id="5" name="Platshållare för bild 6"/>
          <p:cNvSpPr>
            <a:spLocks noGrp="1"/>
          </p:cNvSpPr>
          <p:nvPr>
            <p:ph type="pic" sz="quarter" idx="14" hasCustomPrompt="1"/>
          </p:nvPr>
        </p:nvSpPr>
        <p:spPr>
          <a:xfrm>
            <a:off x="10476000" y="288000"/>
            <a:ext cx="1404000" cy="1404000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Här kan du infoga en ikon från bildgalleriet på intranätet.</a:t>
            </a:r>
          </a:p>
        </p:txBody>
      </p:sp>
    </p:spTree>
    <p:extLst>
      <p:ext uri="{BB962C8B-B14F-4D97-AF65-F5344CB8AC3E}">
        <p14:creationId xmlns:p14="http://schemas.microsoft.com/office/powerpoint/2010/main" val="31015178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punkt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80025" y="900000"/>
            <a:ext cx="9360000" cy="1296000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b="1"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080000" y="6228000"/>
            <a:ext cx="3600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VRI-kostnader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EB9E62-4301-493A-8C73-0409F1A2D539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13CF048-BC28-7141-B930-8EC3F94E91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440000" y="6228000"/>
            <a:ext cx="1375200" cy="338815"/>
          </a:xfrm>
          <a:prstGeom prst="rect">
            <a:avLst/>
          </a:prstGeom>
        </p:spPr>
      </p:pic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4860000" y="6228000"/>
            <a:ext cx="2484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2026-09-29</a:t>
            </a:r>
          </a:p>
        </p:txBody>
      </p:sp>
      <p:sp>
        <p:nvSpPr>
          <p:cNvPr id="9" name="Platshållare för text 8"/>
          <p:cNvSpPr>
            <a:spLocks noGrp="1"/>
          </p:cNvSpPr>
          <p:nvPr>
            <p:ph type="body" sz="quarter" idx="13" hasCustomPrompt="1"/>
          </p:nvPr>
        </p:nvSpPr>
        <p:spPr>
          <a:xfrm>
            <a:off x="1079888" y="2196000"/>
            <a:ext cx="9359900" cy="3780000"/>
          </a:xfrm>
        </p:spPr>
        <p:txBody>
          <a:bodyPr>
            <a:noAutofit/>
          </a:bodyPr>
          <a:lstStyle>
            <a:lvl1pPr>
              <a:lnSpc>
                <a:spcPts val="3400"/>
              </a:lnSpc>
              <a:defRPr sz="2200"/>
            </a:lvl1pPr>
            <a:lvl2pPr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 sz="2200"/>
            </a:lvl2pPr>
            <a:lvl3pPr>
              <a:lnSpc>
                <a:spcPct val="100000"/>
              </a:lnSpc>
              <a:spcAft>
                <a:spcPts val="1200"/>
              </a:spcAft>
              <a:defRPr sz="2200"/>
            </a:lvl3pPr>
            <a:lvl4pPr>
              <a:lnSpc>
                <a:spcPct val="100000"/>
              </a:lnSpc>
              <a:spcAft>
                <a:spcPts val="1200"/>
              </a:spcAft>
              <a:defRPr sz="2200"/>
            </a:lvl4pPr>
            <a:lvl5pPr>
              <a:lnSpc>
                <a:spcPct val="100000"/>
              </a:lnSpc>
              <a:spcAft>
                <a:spcPts val="1200"/>
              </a:spcAft>
              <a:defRPr sz="2200"/>
            </a:lvl5pPr>
          </a:lstStyle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1" name="Platshållare för bild 6"/>
          <p:cNvSpPr>
            <a:spLocks noGrp="1"/>
          </p:cNvSpPr>
          <p:nvPr>
            <p:ph type="pic" sz="quarter" idx="14" hasCustomPrompt="1"/>
          </p:nvPr>
        </p:nvSpPr>
        <p:spPr>
          <a:xfrm>
            <a:off x="10476000" y="288000"/>
            <a:ext cx="1404000" cy="1404000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Här kan du infoga en ikon från bildgalleriet på intranätet.</a:t>
            </a:r>
          </a:p>
        </p:txBody>
      </p:sp>
    </p:spTree>
    <p:extLst>
      <p:ext uri="{BB962C8B-B14F-4D97-AF65-F5344CB8AC3E}">
        <p14:creationId xmlns:p14="http://schemas.microsoft.com/office/powerpoint/2010/main" val="2875201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78050" y="900000"/>
            <a:ext cx="9360000" cy="1296000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2026-09-29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080000" y="6228000"/>
            <a:ext cx="3600000" cy="365125"/>
          </a:xfrm>
        </p:spPr>
        <p:txBody>
          <a:bodyPr/>
          <a:lstStyle/>
          <a:p>
            <a:r>
              <a:rPr lang="sv-SE"/>
              <a:t>VRI-kostnader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B9E62-4301-493A-8C73-0409F1A2D539}" type="slidenum">
              <a:rPr lang="sv-SE" smtClean="0"/>
              <a:t>‹#›</a:t>
            </a:fld>
            <a:endParaRPr lang="sv-SE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A13CF048-BC28-7141-B930-8EC3F94E91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440000" y="6228000"/>
            <a:ext cx="1375200" cy="338815"/>
          </a:xfrm>
          <a:prstGeom prst="rect">
            <a:avLst/>
          </a:prstGeom>
        </p:spPr>
      </p:pic>
      <p:sp>
        <p:nvSpPr>
          <p:cNvPr id="8" name="Platshållare för text 7"/>
          <p:cNvSpPr>
            <a:spLocks noGrp="1"/>
          </p:cNvSpPr>
          <p:nvPr>
            <p:ph type="body" sz="quarter" idx="13"/>
          </p:nvPr>
        </p:nvSpPr>
        <p:spPr>
          <a:xfrm>
            <a:off x="1077913" y="2196000"/>
            <a:ext cx="9359900" cy="3780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1200"/>
              </a:spcAft>
              <a:buFontTx/>
              <a:buNone/>
              <a:defRPr sz="2200"/>
            </a:lvl1pPr>
            <a:lvl2pPr>
              <a:lnSpc>
                <a:spcPct val="100000"/>
              </a:lnSpc>
              <a:spcAft>
                <a:spcPts val="1200"/>
              </a:spcAft>
              <a:defRPr sz="2200"/>
            </a:lvl2pPr>
            <a:lvl3pPr>
              <a:lnSpc>
                <a:spcPct val="100000"/>
              </a:lnSpc>
              <a:spcAft>
                <a:spcPts val="1200"/>
              </a:spcAft>
              <a:defRPr sz="2200"/>
            </a:lvl3pPr>
            <a:lvl4pPr>
              <a:lnSpc>
                <a:spcPct val="100000"/>
              </a:lnSpc>
              <a:spcAft>
                <a:spcPts val="1200"/>
              </a:spcAft>
              <a:defRPr sz="2200"/>
            </a:lvl4pPr>
            <a:lvl5pPr>
              <a:lnSpc>
                <a:spcPct val="100000"/>
              </a:lnSpc>
              <a:spcAft>
                <a:spcPts val="1200"/>
              </a:spcAft>
              <a:defRPr sz="2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1" name="Platshållare för bild 6"/>
          <p:cNvSpPr>
            <a:spLocks noGrp="1"/>
          </p:cNvSpPr>
          <p:nvPr>
            <p:ph type="pic" sz="quarter" idx="14" hasCustomPrompt="1"/>
          </p:nvPr>
        </p:nvSpPr>
        <p:spPr>
          <a:xfrm>
            <a:off x="10476000" y="288000"/>
            <a:ext cx="1404000" cy="1404000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Här kan du infoga en ikon från bildgalleriet på intranätet.</a:t>
            </a:r>
          </a:p>
        </p:txBody>
      </p:sp>
    </p:spTree>
    <p:extLst>
      <p:ext uri="{BB962C8B-B14F-4D97-AF65-F5344CB8AC3E}">
        <p14:creationId xmlns:p14="http://schemas.microsoft.com/office/powerpoint/2010/main" val="42783083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vänster/graf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116838" y="553660"/>
            <a:ext cx="5184000" cy="1728000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>
          <a:xfrm>
            <a:off x="1080000" y="6228000"/>
            <a:ext cx="24840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2026-09-29</a:t>
            </a: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>
          <a:xfrm>
            <a:off x="6116838" y="6228000"/>
            <a:ext cx="39600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VRI-kostnader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B9E62-4301-493A-8C73-0409F1A2D539}" type="slidenum">
              <a:rPr lang="sv-SE" smtClean="0"/>
              <a:t>‹#›</a:t>
            </a:fld>
            <a:endParaRPr lang="sv-SE"/>
          </a:p>
        </p:txBody>
      </p:sp>
      <p:sp>
        <p:nvSpPr>
          <p:cNvPr id="11" name="Platshållare för bild 10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486400" cy="6858000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B1063A"/>
              </a:buClr>
              <a:buFontTx/>
              <a:buNone/>
              <a:defRPr lang="sv-SE" sz="2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sv-SE" dirty="0"/>
              <a:t>Klicka på symbolen för bild för att lägga till foto eller grafik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A13CF048-BC28-7141-B930-8EC3F94E91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440000" y="6228000"/>
            <a:ext cx="1375200" cy="338815"/>
          </a:xfrm>
          <a:prstGeom prst="rect">
            <a:avLst/>
          </a:prstGeom>
        </p:spPr>
      </p:pic>
      <p:sp>
        <p:nvSpPr>
          <p:cNvPr id="4" name="Platshållare för text 3"/>
          <p:cNvSpPr>
            <a:spLocks noGrp="1"/>
          </p:cNvSpPr>
          <p:nvPr>
            <p:ph type="body" sz="quarter" idx="14"/>
          </p:nvPr>
        </p:nvSpPr>
        <p:spPr>
          <a:xfrm>
            <a:off x="6120000" y="2304000"/>
            <a:ext cx="5184775" cy="3888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1200"/>
              </a:spcAft>
              <a:buFontTx/>
              <a:buNone/>
              <a:defRPr sz="2200"/>
            </a:lvl1pPr>
            <a:lvl2pPr>
              <a:lnSpc>
                <a:spcPct val="100000"/>
              </a:lnSpc>
              <a:spcAft>
                <a:spcPts val="1200"/>
              </a:spcAft>
              <a:defRPr sz="2200"/>
            </a:lvl2pPr>
            <a:lvl3pPr>
              <a:lnSpc>
                <a:spcPct val="100000"/>
              </a:lnSpc>
              <a:spcAft>
                <a:spcPts val="1200"/>
              </a:spcAft>
              <a:defRPr sz="2200"/>
            </a:lvl3pPr>
            <a:lvl4pPr>
              <a:lnSpc>
                <a:spcPct val="100000"/>
              </a:lnSpc>
              <a:spcAft>
                <a:spcPts val="1200"/>
              </a:spcAft>
              <a:defRPr sz="2200"/>
            </a:lvl4pPr>
            <a:lvl5pPr>
              <a:lnSpc>
                <a:spcPct val="100000"/>
              </a:lnSpc>
              <a:spcAft>
                <a:spcPts val="1200"/>
              </a:spcAft>
              <a:defRPr sz="2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307346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höger/graf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12000" y="553660"/>
            <a:ext cx="5184000" cy="1728000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>
          <a:xfrm>
            <a:off x="1080000" y="6228000"/>
            <a:ext cx="24840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2026-09-29</a:t>
            </a: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>
          <a:xfrm>
            <a:off x="6116838" y="6228000"/>
            <a:ext cx="39600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VRI-kostnader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B9E62-4301-493A-8C73-0409F1A2D539}" type="slidenum">
              <a:rPr lang="sv-SE" smtClean="0"/>
              <a:t>‹#›</a:t>
            </a:fld>
            <a:endParaRPr lang="sv-SE"/>
          </a:p>
        </p:txBody>
      </p:sp>
      <p:sp>
        <p:nvSpPr>
          <p:cNvPr id="11" name="Platshållare för bild 10"/>
          <p:cNvSpPr>
            <a:spLocks noGrp="1"/>
          </p:cNvSpPr>
          <p:nvPr>
            <p:ph type="pic" sz="quarter" idx="13" hasCustomPrompt="1"/>
          </p:nvPr>
        </p:nvSpPr>
        <p:spPr>
          <a:xfrm>
            <a:off x="6705600" y="0"/>
            <a:ext cx="5486400" cy="6858000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B1063A"/>
              </a:buClr>
              <a:buFontTx/>
              <a:buNone/>
              <a:defRPr lang="sv-SE" sz="2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sv-SE" dirty="0"/>
              <a:t>Klicka på symbolen för bild för att lägga till foto eller grafik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A13CF048-BC28-7141-B930-8EC3F94E91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440000" y="6228000"/>
            <a:ext cx="1375200" cy="338815"/>
          </a:xfrm>
          <a:prstGeom prst="rect">
            <a:avLst/>
          </a:prstGeom>
        </p:spPr>
      </p:pic>
      <p:sp>
        <p:nvSpPr>
          <p:cNvPr id="4" name="Platshållare för text 3"/>
          <p:cNvSpPr>
            <a:spLocks noGrp="1"/>
          </p:cNvSpPr>
          <p:nvPr>
            <p:ph type="body" sz="quarter" idx="14"/>
          </p:nvPr>
        </p:nvSpPr>
        <p:spPr>
          <a:xfrm>
            <a:off x="912000" y="2304000"/>
            <a:ext cx="5184775" cy="3888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1200"/>
              </a:spcAft>
              <a:buFontTx/>
              <a:buNone/>
              <a:defRPr sz="2200"/>
            </a:lvl1pPr>
            <a:lvl2pPr>
              <a:lnSpc>
                <a:spcPct val="100000"/>
              </a:lnSpc>
              <a:spcAft>
                <a:spcPts val="1200"/>
              </a:spcAft>
              <a:defRPr sz="2200"/>
            </a:lvl2pPr>
            <a:lvl3pPr>
              <a:lnSpc>
                <a:spcPct val="100000"/>
              </a:lnSpc>
              <a:spcAft>
                <a:spcPts val="1200"/>
              </a:spcAft>
              <a:defRPr sz="2200"/>
            </a:lvl3pPr>
            <a:lvl4pPr>
              <a:lnSpc>
                <a:spcPct val="100000"/>
              </a:lnSpc>
              <a:spcAft>
                <a:spcPts val="1200"/>
              </a:spcAft>
              <a:defRPr sz="2200"/>
            </a:lvl4pPr>
            <a:lvl5pPr>
              <a:lnSpc>
                <a:spcPct val="100000"/>
              </a:lnSpc>
              <a:spcAft>
                <a:spcPts val="1200"/>
              </a:spcAft>
              <a:defRPr sz="22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600438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eller grafik hel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/>
          <p:cNvSpPr>
            <a:spLocks noGrp="1"/>
          </p:cNvSpPr>
          <p:nvPr>
            <p:ph sz="quarter" idx="15" hasCustomPrompt="1"/>
          </p:nvPr>
        </p:nvSpPr>
        <p:spPr>
          <a:xfrm>
            <a:off x="0" y="1"/>
            <a:ext cx="12192000" cy="6858000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B1063A"/>
              </a:buClr>
              <a:buFontTx/>
              <a:buNone/>
              <a:defRPr lang="sv-SE" sz="2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B1063A"/>
              </a:buClr>
              <a:buFontTx/>
              <a:buNone/>
            </a:pPr>
            <a:r>
              <a:rPr lang="sv-SE" dirty="0"/>
              <a:t>Klicka på symbolen för bild för att lägga till foto eller grafik</a:t>
            </a:r>
          </a:p>
        </p:txBody>
      </p:sp>
      <p:sp>
        <p:nvSpPr>
          <p:cNvPr id="3" name="Platshållare för bild 6"/>
          <p:cNvSpPr>
            <a:spLocks noGrp="1"/>
          </p:cNvSpPr>
          <p:nvPr>
            <p:ph type="pic" sz="quarter" idx="16" hasCustomPrompt="1"/>
          </p:nvPr>
        </p:nvSpPr>
        <p:spPr>
          <a:xfrm>
            <a:off x="10476000" y="288000"/>
            <a:ext cx="1404000" cy="1404000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Här kan du infoga en ikon från bildgalleriet på intranätet.</a:t>
            </a:r>
          </a:p>
        </p:txBody>
      </p:sp>
    </p:spTree>
    <p:extLst>
      <p:ext uri="{BB962C8B-B14F-4D97-AF65-F5344CB8AC3E}">
        <p14:creationId xmlns:p14="http://schemas.microsoft.com/office/powerpoint/2010/main" val="3180611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/grafik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sz="quarter" idx="10" hasCustomPrompt="1"/>
          </p:nvPr>
        </p:nvSpPr>
        <p:spPr>
          <a:xfrm>
            <a:off x="1440000" y="2196000"/>
            <a:ext cx="9360000" cy="3780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 dirty="0"/>
              <a:t>Klicka på den ikon du vill använda</a:t>
            </a:r>
          </a:p>
        </p:txBody>
      </p:sp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xfrm>
            <a:off x="1440000" y="900000"/>
            <a:ext cx="9360000" cy="1296000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b="1"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5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080000" y="6228000"/>
            <a:ext cx="3600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VRI-kostnader</a:t>
            </a:r>
          </a:p>
        </p:txBody>
      </p:sp>
      <p:sp>
        <p:nvSpPr>
          <p:cNvPr id="6" name="Platshållare för bildnummer 6"/>
          <p:cNvSpPr>
            <a:spLocks noGrp="1"/>
          </p:cNvSpPr>
          <p:nvPr>
            <p:ph type="sldNum" sz="quarter" idx="12"/>
          </p:nvPr>
        </p:nvSpPr>
        <p:spPr>
          <a:xfrm>
            <a:off x="432000" y="6228000"/>
            <a:ext cx="522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EB9E62-4301-493A-8C73-0409F1A2D539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A13CF048-BC28-7141-B930-8EC3F94E91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440000" y="6228000"/>
            <a:ext cx="1375200" cy="338815"/>
          </a:xfrm>
          <a:prstGeom prst="rect">
            <a:avLst/>
          </a:prstGeom>
        </p:spPr>
      </p:pic>
      <p:sp>
        <p:nvSpPr>
          <p:cNvPr id="8" name="Platshållare för datum 4"/>
          <p:cNvSpPr>
            <a:spLocks noGrp="1"/>
          </p:cNvSpPr>
          <p:nvPr>
            <p:ph type="dt" sz="half" idx="13"/>
          </p:nvPr>
        </p:nvSpPr>
        <p:spPr>
          <a:xfrm>
            <a:off x="4860000" y="6228000"/>
            <a:ext cx="2484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2026-09-29</a:t>
            </a:r>
          </a:p>
        </p:txBody>
      </p:sp>
      <p:sp>
        <p:nvSpPr>
          <p:cNvPr id="10" name="Platshållare för bild 6"/>
          <p:cNvSpPr>
            <a:spLocks noGrp="1"/>
          </p:cNvSpPr>
          <p:nvPr>
            <p:ph type="pic" sz="quarter" idx="14" hasCustomPrompt="1"/>
          </p:nvPr>
        </p:nvSpPr>
        <p:spPr>
          <a:xfrm>
            <a:off x="10476000" y="288000"/>
            <a:ext cx="1404000" cy="1404000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Här kan du infoga en ikon från bildgalleriet på intranätet.</a:t>
            </a:r>
          </a:p>
        </p:txBody>
      </p:sp>
    </p:spTree>
    <p:extLst>
      <p:ext uri="{BB962C8B-B14F-4D97-AF65-F5344CB8AC3E}">
        <p14:creationId xmlns:p14="http://schemas.microsoft.com/office/powerpoint/2010/main" val="26148918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">
    <p:bg>
      <p:bgPr>
        <a:solidFill>
          <a:srgbClr val="AE17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E3B30222-82BC-AE48-A936-EC0D8BCB9F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192000" cy="6858000"/>
          </a:xfrm>
          <a:prstGeom prst="rect">
            <a:avLst/>
          </a:prstGeom>
          <a:effectLst/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485EEA9C-FE56-F441-A9C0-E8E4F0314C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81876" y="5382466"/>
            <a:ext cx="2252571" cy="564115"/>
          </a:xfrm>
          <a:prstGeom prst="rect">
            <a:avLst/>
          </a:prstGeom>
        </p:spPr>
      </p:pic>
      <p:sp>
        <p:nvSpPr>
          <p:cNvPr id="5" name="textruta 4"/>
          <p:cNvSpPr txBox="1"/>
          <p:nvPr userDrawn="1"/>
        </p:nvSpPr>
        <p:spPr>
          <a:xfrm>
            <a:off x="3403077" y="3330102"/>
            <a:ext cx="5400000" cy="43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200" b="1" dirty="0">
                <a:solidFill>
                  <a:schemeClr val="bg1"/>
                </a:solidFill>
              </a:rPr>
              <a:t>Region Jönköpings</a:t>
            </a:r>
            <a:r>
              <a:rPr lang="sv-SE" sz="2200" b="1" baseline="0" dirty="0">
                <a:solidFill>
                  <a:schemeClr val="bg1"/>
                </a:solidFill>
              </a:rPr>
              <a:t> län</a:t>
            </a:r>
            <a:endParaRPr lang="sv-SE" sz="2200" b="1" dirty="0">
              <a:solidFill>
                <a:schemeClr val="bg1"/>
              </a:solidFill>
            </a:endParaRPr>
          </a:p>
        </p:txBody>
      </p:sp>
      <p:sp>
        <p:nvSpPr>
          <p:cNvPr id="22" name="textruta 21"/>
          <p:cNvSpPr txBox="1"/>
          <p:nvPr userDrawn="1"/>
        </p:nvSpPr>
        <p:spPr>
          <a:xfrm>
            <a:off x="3405425" y="3731272"/>
            <a:ext cx="540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000" b="0" u="none" dirty="0">
                <a:solidFill>
                  <a:schemeClr val="bg1"/>
                </a:solidFill>
              </a:rPr>
              <a:t>www.rjl.se</a:t>
            </a:r>
          </a:p>
        </p:txBody>
      </p:sp>
      <p:pic>
        <p:nvPicPr>
          <p:cNvPr id="21" name="Bildobjekt 20">
            <a:extLst>
              <a:ext uri="{FF2B5EF4-FFF2-40B4-BE49-F238E27FC236}">
                <a16:creationId xmlns:a16="http://schemas.microsoft.com/office/drawing/2014/main" id="{9C4A87F3-A64E-4FC1-ABDC-78C60D96F3D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570" y="2016541"/>
            <a:ext cx="3736856" cy="127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2086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 för ut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 11"/>
          <p:cNvGrpSpPr/>
          <p:nvPr userDrawn="1"/>
        </p:nvGrpSpPr>
        <p:grpSpPr>
          <a:xfrm>
            <a:off x="3937444" y="1977174"/>
            <a:ext cx="4333836" cy="761546"/>
            <a:chOff x="3862028" y="1977174"/>
            <a:chExt cx="4333836" cy="761546"/>
          </a:xfrm>
        </p:grpSpPr>
        <p:sp>
          <p:nvSpPr>
            <p:cNvPr id="13" name="Ellips 12">
              <a:extLst>
                <a:ext uri="{FF2B5EF4-FFF2-40B4-BE49-F238E27FC236}">
                  <a16:creationId xmlns:a16="http://schemas.microsoft.com/office/drawing/2014/main" id="{7BEA6346-EE7D-DF4F-8BEA-2C7A0BE6A97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3862028" y="1977174"/>
              <a:ext cx="761544" cy="761544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14" name="Bildobjekt 13">
              <a:extLst>
                <a:ext uri="{FF2B5EF4-FFF2-40B4-BE49-F238E27FC236}">
                  <a16:creationId xmlns:a16="http://schemas.microsoft.com/office/drawing/2014/main" id="{2C8866A6-1447-4C4D-8601-CED83278E7F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4132190" y="2159547"/>
              <a:ext cx="211077" cy="409124"/>
            </a:xfrm>
            <a:prstGeom prst="rect">
              <a:avLst/>
            </a:prstGeom>
          </p:spPr>
        </p:pic>
        <p:sp>
          <p:nvSpPr>
            <p:cNvPr id="15" name="Ellips 14">
              <a:extLst>
                <a:ext uri="{FF2B5EF4-FFF2-40B4-BE49-F238E27FC236}">
                  <a16:creationId xmlns:a16="http://schemas.microsoft.com/office/drawing/2014/main" id="{0352A41F-5C1B-2547-A459-0E5CA6601C6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5052792" y="1977176"/>
              <a:ext cx="761544" cy="761544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16" name="Bildobjekt 15">
              <a:extLst>
                <a:ext uri="{FF2B5EF4-FFF2-40B4-BE49-F238E27FC236}">
                  <a16:creationId xmlns:a16="http://schemas.microsoft.com/office/drawing/2014/main" id="{69370DD6-C6D8-0E4A-8750-557EAC2A75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258248" y="2122547"/>
              <a:ext cx="411730" cy="409124"/>
            </a:xfrm>
            <a:prstGeom prst="rect">
              <a:avLst/>
            </a:prstGeom>
          </p:spPr>
        </p:pic>
        <p:sp>
          <p:nvSpPr>
            <p:cNvPr id="17" name="Ellips 16">
              <a:extLst>
                <a:ext uri="{FF2B5EF4-FFF2-40B4-BE49-F238E27FC236}">
                  <a16:creationId xmlns:a16="http://schemas.microsoft.com/office/drawing/2014/main" id="{834B6F64-F2EF-9E4B-927B-2D5F4354138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6243556" y="1977175"/>
              <a:ext cx="761544" cy="761544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18" name="Bildobjekt 17">
              <a:extLst>
                <a:ext uri="{FF2B5EF4-FFF2-40B4-BE49-F238E27FC236}">
                  <a16:creationId xmlns:a16="http://schemas.microsoft.com/office/drawing/2014/main" id="{8096E689-BAD4-F647-90E4-CF3B5232A2A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6420257" y="2148720"/>
              <a:ext cx="406519" cy="406519"/>
            </a:xfrm>
            <a:prstGeom prst="rect">
              <a:avLst/>
            </a:prstGeom>
          </p:spPr>
        </p:pic>
        <p:sp>
          <p:nvSpPr>
            <p:cNvPr id="19" name="Ellips 18">
              <a:extLst>
                <a:ext uri="{FF2B5EF4-FFF2-40B4-BE49-F238E27FC236}">
                  <a16:creationId xmlns:a16="http://schemas.microsoft.com/office/drawing/2014/main" id="{FBABADBC-30EF-DE42-938F-7E556DECD17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434320" y="1977174"/>
              <a:ext cx="761544" cy="761544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20" name="Bildobjekt 19">
              <a:extLst>
                <a:ext uri="{FF2B5EF4-FFF2-40B4-BE49-F238E27FC236}">
                  <a16:creationId xmlns:a16="http://schemas.microsoft.com/office/drawing/2014/main" id="{6A5E258B-24A3-404D-9100-DE9E0AAF9DF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567532" y="2162152"/>
              <a:ext cx="495119" cy="406519"/>
            </a:xfrm>
            <a:prstGeom prst="rect">
              <a:avLst/>
            </a:prstGeom>
          </p:spPr>
        </p:pic>
      </p:grpSp>
      <p:sp>
        <p:nvSpPr>
          <p:cNvPr id="5" name="textruta 4"/>
          <p:cNvSpPr txBox="1"/>
          <p:nvPr userDrawn="1"/>
        </p:nvSpPr>
        <p:spPr>
          <a:xfrm>
            <a:off x="3403077" y="3330102"/>
            <a:ext cx="5400000" cy="43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200" b="1" dirty="0">
                <a:solidFill>
                  <a:srgbClr val="B1063A"/>
                </a:solidFill>
              </a:rPr>
              <a:t>Region Jönköpings</a:t>
            </a:r>
            <a:r>
              <a:rPr lang="sv-SE" sz="2200" b="1" baseline="0" dirty="0">
                <a:solidFill>
                  <a:srgbClr val="B1063A"/>
                </a:solidFill>
              </a:rPr>
              <a:t> län</a:t>
            </a:r>
            <a:endParaRPr lang="sv-SE" sz="2200" b="1" dirty="0">
              <a:solidFill>
                <a:srgbClr val="B1063A"/>
              </a:solidFill>
            </a:endParaRPr>
          </a:p>
        </p:txBody>
      </p:sp>
      <p:sp>
        <p:nvSpPr>
          <p:cNvPr id="22" name="textruta 21"/>
          <p:cNvSpPr txBox="1"/>
          <p:nvPr userDrawn="1"/>
        </p:nvSpPr>
        <p:spPr>
          <a:xfrm>
            <a:off x="3405425" y="3731272"/>
            <a:ext cx="540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000" b="0" u="none" dirty="0">
                <a:solidFill>
                  <a:srgbClr val="B1063A"/>
                </a:solidFill>
              </a:rPr>
              <a:t>www.rjl.se</a:t>
            </a:r>
          </a:p>
        </p:txBody>
      </p:sp>
      <p:pic>
        <p:nvPicPr>
          <p:cNvPr id="21" name="Bildobjekt 20">
            <a:extLst>
              <a:ext uri="{FF2B5EF4-FFF2-40B4-BE49-F238E27FC236}">
                <a16:creationId xmlns:a16="http://schemas.microsoft.com/office/drawing/2014/main" id="{894FDCCA-D973-4BBB-B66D-650C5760AF6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496" y="5331408"/>
            <a:ext cx="2181162" cy="542465"/>
          </a:xfrm>
          <a:prstGeom prst="rect">
            <a:avLst/>
          </a:prstGeom>
        </p:spPr>
      </p:pic>
      <p:pic>
        <p:nvPicPr>
          <p:cNvPr id="23" name="Bildobjekt 22">
            <a:extLst>
              <a:ext uri="{FF2B5EF4-FFF2-40B4-BE49-F238E27FC236}">
                <a16:creationId xmlns:a16="http://schemas.microsoft.com/office/drawing/2014/main" id="{1F1C37D8-7E59-4532-B401-60F8D5005BD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649" y="2025310"/>
            <a:ext cx="3736856" cy="127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4107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ida">
    <p:bg>
      <p:bgPr>
        <a:solidFill>
          <a:srgbClr val="AE17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E3B30222-82BC-AE48-A936-EC0D8BCB9F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192000" cy="6858000"/>
          </a:xfrm>
          <a:prstGeom prst="rect">
            <a:avLst/>
          </a:prstGeom>
          <a:effectLst/>
        </p:spPr>
      </p:pic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2160000" y="1080000"/>
            <a:ext cx="7920000" cy="3240000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4800" b="1" cap="none" baseline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Här skriver du in titeln på din presentation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2160000" y="4320000"/>
            <a:ext cx="7920000" cy="144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2200" b="1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Här placerar du undertiteln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485EEA9C-FE56-F441-A9C0-E8E4F0314C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0000" y="6217632"/>
            <a:ext cx="1376570" cy="344736"/>
          </a:xfrm>
          <a:prstGeom prst="rect">
            <a:avLst/>
          </a:prstGeom>
        </p:spPr>
      </p:pic>
      <p:pic>
        <p:nvPicPr>
          <p:cNvPr id="4" name="Bildobjekt 3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89" t="43396" r="34626" b="42816"/>
          <a:stretch/>
        </p:blipFill>
        <p:spPr>
          <a:xfrm>
            <a:off x="0" y="25877"/>
            <a:ext cx="2639684" cy="833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7466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ida för ut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>
            <a:extLst>
              <a:ext uri="{FF2B5EF4-FFF2-40B4-BE49-F238E27FC236}">
                <a16:creationId xmlns:a16="http://schemas.microsoft.com/office/drawing/2014/main" id="{4109FD55-718D-438B-8297-319021B743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5000"/>
          </a:blip>
          <a:srcRect l="-4818" t="21737" r="62723" b="30128"/>
          <a:stretch/>
        </p:blipFill>
        <p:spPr>
          <a:xfrm>
            <a:off x="5807968" y="-11875"/>
            <a:ext cx="6384032" cy="6875813"/>
          </a:xfrm>
          <a:prstGeom prst="rect">
            <a:avLst/>
          </a:prstGeom>
          <a:noFill/>
          <a:effectLst/>
        </p:spPr>
      </p:pic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2160000" y="1080000"/>
            <a:ext cx="7920000" cy="3240000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4800" b="1" cap="none" baseline="0">
                <a:solidFill>
                  <a:srgbClr val="B1063A"/>
                </a:solidFill>
              </a:defRPr>
            </a:lvl1pPr>
          </a:lstStyle>
          <a:p>
            <a:r>
              <a:rPr lang="sv-SE" dirty="0"/>
              <a:t>Här skriver du in titeln på din presentation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2160000" y="4320000"/>
            <a:ext cx="7920000" cy="144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2200" b="1" cap="none" baseline="0">
                <a:solidFill>
                  <a:srgbClr val="B1063A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Här placerar du undertiteln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485EEA9C-FE56-F441-A9C0-E8E4F0314C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0000" y="6217632"/>
            <a:ext cx="1376570" cy="344736"/>
          </a:xfrm>
          <a:prstGeom prst="rect">
            <a:avLst/>
          </a:prstGeom>
        </p:spPr>
      </p:pic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7" y="41444"/>
            <a:ext cx="1944451" cy="631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311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bg>
      <p:bgPr>
        <a:solidFill>
          <a:srgbClr val="8211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EADEDBF6-7D1C-7243-942C-5D79C3651C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5000"/>
          </a:blip>
          <a:srcRect l="-4818" t="21696" r="62723" b="28424"/>
          <a:stretch/>
        </p:blipFill>
        <p:spPr>
          <a:xfrm>
            <a:off x="5807968" y="0"/>
            <a:ext cx="6384032" cy="6858000"/>
          </a:xfrm>
          <a:prstGeom prst="rect">
            <a:avLst/>
          </a:prstGeom>
          <a:noFill/>
        </p:spPr>
      </p:pic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2160000" y="522244"/>
            <a:ext cx="7920000" cy="5400000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Avsnittsrubrik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485EEA9C-FE56-F441-A9C0-E8E4F0314C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0000" y="6217632"/>
            <a:ext cx="1376570" cy="344736"/>
          </a:xfrm>
          <a:prstGeom prst="rect">
            <a:avLst/>
          </a:prstGeom>
        </p:spPr>
      </p:pic>
      <p:sp>
        <p:nvSpPr>
          <p:cNvPr id="5" name="Platshållare för bild 6"/>
          <p:cNvSpPr>
            <a:spLocks noGrp="1"/>
          </p:cNvSpPr>
          <p:nvPr>
            <p:ph type="pic" sz="quarter" idx="14" hasCustomPrompt="1"/>
          </p:nvPr>
        </p:nvSpPr>
        <p:spPr>
          <a:xfrm>
            <a:off x="10476000" y="288000"/>
            <a:ext cx="1404000" cy="1404000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Här kan du infoga en ikon från bildgalleriet på intranätet.</a:t>
            </a:r>
          </a:p>
        </p:txBody>
      </p:sp>
      <p:pic>
        <p:nvPicPr>
          <p:cNvPr id="6" name="Bildobjekt 5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89" t="43396" r="34626" b="42816"/>
          <a:stretch/>
        </p:blipFill>
        <p:spPr>
          <a:xfrm>
            <a:off x="-1" y="25878"/>
            <a:ext cx="2104579" cy="664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6378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punkt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7" y="41444"/>
            <a:ext cx="1652233" cy="536525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80025" y="900000"/>
            <a:ext cx="9360000" cy="1296000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b="1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080000" y="6228000"/>
            <a:ext cx="3600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VRI-kostnader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EB9E62-4301-493A-8C73-0409F1A2D539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13CF048-BC28-7141-B930-8EC3F94E91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440000" y="6228000"/>
            <a:ext cx="1375200" cy="338815"/>
          </a:xfrm>
          <a:prstGeom prst="rect">
            <a:avLst/>
          </a:prstGeom>
        </p:spPr>
      </p:pic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4860000" y="6228000"/>
            <a:ext cx="2484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2026-09-29</a:t>
            </a:r>
          </a:p>
        </p:txBody>
      </p:sp>
      <p:sp>
        <p:nvSpPr>
          <p:cNvPr id="9" name="Platshållare för text 8"/>
          <p:cNvSpPr>
            <a:spLocks noGrp="1"/>
          </p:cNvSpPr>
          <p:nvPr>
            <p:ph type="body" sz="quarter" idx="13" hasCustomPrompt="1"/>
          </p:nvPr>
        </p:nvSpPr>
        <p:spPr>
          <a:xfrm>
            <a:off x="1079888" y="2196000"/>
            <a:ext cx="9359900" cy="3780000"/>
          </a:xfrm>
        </p:spPr>
        <p:txBody>
          <a:bodyPr>
            <a:noAutofit/>
          </a:bodyPr>
          <a:lstStyle>
            <a:lvl1pPr>
              <a:lnSpc>
                <a:spcPts val="3400"/>
              </a:lnSpc>
              <a:defRPr sz="2200"/>
            </a:lvl1pPr>
            <a:lvl2pPr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 sz="2200"/>
            </a:lvl2pPr>
            <a:lvl3pPr>
              <a:lnSpc>
                <a:spcPct val="100000"/>
              </a:lnSpc>
              <a:spcAft>
                <a:spcPts val="1200"/>
              </a:spcAft>
              <a:defRPr sz="2200"/>
            </a:lvl3pPr>
            <a:lvl4pPr>
              <a:lnSpc>
                <a:spcPct val="100000"/>
              </a:lnSpc>
              <a:spcAft>
                <a:spcPts val="1200"/>
              </a:spcAft>
              <a:defRPr sz="2200"/>
            </a:lvl4pPr>
            <a:lvl5pPr>
              <a:lnSpc>
                <a:spcPct val="100000"/>
              </a:lnSpc>
              <a:spcAft>
                <a:spcPts val="1200"/>
              </a:spcAft>
              <a:defRPr sz="2200"/>
            </a:lvl5pPr>
          </a:lstStyle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8743833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7" y="41444"/>
            <a:ext cx="1652233" cy="536525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78050" y="900000"/>
            <a:ext cx="9360000" cy="1296000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2026-09-29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080000" y="6228000"/>
            <a:ext cx="3600000" cy="365125"/>
          </a:xfrm>
        </p:spPr>
        <p:txBody>
          <a:bodyPr/>
          <a:lstStyle/>
          <a:p>
            <a:r>
              <a:rPr lang="sv-SE"/>
              <a:t>VRI-kostnader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B9E62-4301-493A-8C73-0409F1A2D539}" type="slidenum">
              <a:rPr lang="sv-SE" smtClean="0"/>
              <a:t>‹#›</a:t>
            </a:fld>
            <a:endParaRPr lang="sv-SE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A13CF048-BC28-7141-B930-8EC3F94E91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440000" y="6228000"/>
            <a:ext cx="1375200" cy="338815"/>
          </a:xfrm>
          <a:prstGeom prst="rect">
            <a:avLst/>
          </a:prstGeom>
        </p:spPr>
      </p:pic>
      <p:sp>
        <p:nvSpPr>
          <p:cNvPr id="8" name="Platshållare för text 7"/>
          <p:cNvSpPr>
            <a:spLocks noGrp="1"/>
          </p:cNvSpPr>
          <p:nvPr>
            <p:ph type="body" sz="quarter" idx="13"/>
          </p:nvPr>
        </p:nvSpPr>
        <p:spPr>
          <a:xfrm>
            <a:off x="1077913" y="2196000"/>
            <a:ext cx="9359900" cy="3780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1200"/>
              </a:spcAft>
              <a:buFontTx/>
              <a:buNone/>
              <a:defRPr sz="2200"/>
            </a:lvl1pPr>
            <a:lvl2pPr>
              <a:lnSpc>
                <a:spcPct val="100000"/>
              </a:lnSpc>
              <a:spcAft>
                <a:spcPts val="1200"/>
              </a:spcAft>
              <a:defRPr sz="2200"/>
            </a:lvl2pPr>
            <a:lvl3pPr>
              <a:lnSpc>
                <a:spcPct val="100000"/>
              </a:lnSpc>
              <a:spcAft>
                <a:spcPts val="1200"/>
              </a:spcAft>
              <a:defRPr sz="2200"/>
            </a:lvl3pPr>
            <a:lvl4pPr>
              <a:lnSpc>
                <a:spcPct val="100000"/>
              </a:lnSpc>
              <a:spcAft>
                <a:spcPts val="1200"/>
              </a:spcAft>
              <a:defRPr sz="2200"/>
            </a:lvl4pPr>
            <a:lvl5pPr>
              <a:lnSpc>
                <a:spcPct val="100000"/>
              </a:lnSpc>
              <a:spcAft>
                <a:spcPts val="1200"/>
              </a:spcAft>
              <a:defRPr sz="22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36915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m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7" y="41444"/>
            <a:ext cx="1652233" cy="536525"/>
          </a:xfrm>
          <a:prstGeom prst="rect">
            <a:avLst/>
          </a:prstGeom>
        </p:spPr>
      </p:pic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2026-09-29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080000" y="6228000"/>
            <a:ext cx="3600000" cy="365125"/>
          </a:xfrm>
        </p:spPr>
        <p:txBody>
          <a:bodyPr/>
          <a:lstStyle/>
          <a:p>
            <a:r>
              <a:rPr lang="sv-SE"/>
              <a:t>VRI-kostnader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B9E62-4301-493A-8C73-0409F1A2D539}" type="slidenum">
              <a:rPr lang="sv-SE" smtClean="0"/>
              <a:t>‹#›</a:t>
            </a:fld>
            <a:endParaRPr lang="sv-SE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A13CF048-BC28-7141-B930-8EC3F94E91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440000" y="6228000"/>
            <a:ext cx="1375200" cy="338815"/>
          </a:xfrm>
          <a:prstGeom prst="rect">
            <a:avLst/>
          </a:prstGeom>
        </p:spPr>
      </p:pic>
      <p:sp>
        <p:nvSpPr>
          <p:cNvPr id="10" name="Platshållare för innehåll 3"/>
          <p:cNvSpPr>
            <a:spLocks noGrp="1"/>
          </p:cNvSpPr>
          <p:nvPr>
            <p:ph sz="quarter" idx="15" hasCustomPrompt="1"/>
          </p:nvPr>
        </p:nvSpPr>
        <p:spPr>
          <a:xfrm>
            <a:off x="34706" y="646981"/>
            <a:ext cx="12085407" cy="5512279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B1063A"/>
              </a:buClr>
              <a:buFontTx/>
              <a:buNone/>
              <a:defRPr lang="sv-SE" sz="2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B1063A"/>
              </a:buClr>
              <a:buFontTx/>
              <a:buNone/>
            </a:pPr>
            <a:r>
              <a:rPr lang="sv-SE" dirty="0"/>
              <a:t>Klicka på symbolen för bild för att lägga till foto eller grafik</a:t>
            </a:r>
          </a:p>
        </p:txBody>
      </p:sp>
      <p:sp>
        <p:nvSpPr>
          <p:cNvPr id="11" name="Rubrik 1"/>
          <p:cNvSpPr>
            <a:spLocks noGrp="1"/>
          </p:cNvSpPr>
          <p:nvPr>
            <p:ph type="title"/>
          </p:nvPr>
        </p:nvSpPr>
        <p:spPr>
          <a:xfrm>
            <a:off x="2170938" y="149505"/>
            <a:ext cx="7850125" cy="411215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18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37437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m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7" y="41444"/>
            <a:ext cx="1652233" cy="536525"/>
          </a:xfrm>
          <a:prstGeom prst="rect">
            <a:avLst/>
          </a:prstGeom>
        </p:spPr>
      </p:pic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2026-09-29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080000" y="6228000"/>
            <a:ext cx="3600000" cy="365125"/>
          </a:xfrm>
        </p:spPr>
        <p:txBody>
          <a:bodyPr/>
          <a:lstStyle/>
          <a:p>
            <a:r>
              <a:rPr lang="sv-SE"/>
              <a:t>VRI-kostnader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B9E62-4301-493A-8C73-0409F1A2D539}" type="slidenum">
              <a:rPr lang="sv-SE" smtClean="0"/>
              <a:t>‹#›</a:t>
            </a:fld>
            <a:endParaRPr lang="sv-SE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A13CF048-BC28-7141-B930-8EC3F94E91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440000" y="6228000"/>
            <a:ext cx="1375200" cy="33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7983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m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7" y="41444"/>
            <a:ext cx="1652233" cy="536525"/>
          </a:xfrm>
          <a:prstGeom prst="rect">
            <a:avLst/>
          </a:prstGeom>
        </p:spPr>
      </p:pic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2026-09-29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080000" y="6228000"/>
            <a:ext cx="3600000" cy="365125"/>
          </a:xfrm>
        </p:spPr>
        <p:txBody>
          <a:bodyPr/>
          <a:lstStyle/>
          <a:p>
            <a:r>
              <a:rPr lang="sv-SE"/>
              <a:t>VRI-kostnader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B9E62-4301-493A-8C73-0409F1A2D539}" type="slidenum">
              <a:rPr lang="sv-SE" smtClean="0"/>
              <a:t>‹#›</a:t>
            </a:fld>
            <a:endParaRPr lang="sv-SE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A13CF048-BC28-7141-B930-8EC3F94E91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440000" y="6228000"/>
            <a:ext cx="1375200" cy="338815"/>
          </a:xfrm>
          <a:prstGeom prst="rect">
            <a:avLst/>
          </a:prstGeom>
        </p:spPr>
      </p:pic>
      <p:sp>
        <p:nvSpPr>
          <p:cNvPr id="10" name="Platshållare för innehåll 3"/>
          <p:cNvSpPr>
            <a:spLocks noGrp="1"/>
          </p:cNvSpPr>
          <p:nvPr>
            <p:ph sz="quarter" idx="15" hasCustomPrompt="1"/>
          </p:nvPr>
        </p:nvSpPr>
        <p:spPr>
          <a:xfrm>
            <a:off x="34706" y="41445"/>
            <a:ext cx="12085407" cy="6117816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B1063A"/>
              </a:buClr>
              <a:buFontTx/>
              <a:buNone/>
              <a:defRPr lang="sv-SE" sz="2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B1063A"/>
              </a:buClr>
              <a:buFontTx/>
              <a:buNone/>
            </a:pPr>
            <a:r>
              <a:rPr lang="sv-SE" dirty="0"/>
              <a:t>Klicka på symbolen för bild för att lägga till foto eller grafik</a:t>
            </a:r>
          </a:p>
        </p:txBody>
      </p:sp>
    </p:spTree>
    <p:extLst>
      <p:ext uri="{BB962C8B-B14F-4D97-AF65-F5344CB8AC3E}">
        <p14:creationId xmlns:p14="http://schemas.microsoft.com/office/powerpoint/2010/main" val="2820439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m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7" y="41444"/>
            <a:ext cx="1652233" cy="536525"/>
          </a:xfrm>
          <a:prstGeom prst="rect">
            <a:avLst/>
          </a:prstGeom>
        </p:spPr>
      </p:pic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2026-09-29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080000" y="6228000"/>
            <a:ext cx="3600000" cy="365125"/>
          </a:xfrm>
        </p:spPr>
        <p:txBody>
          <a:bodyPr/>
          <a:lstStyle/>
          <a:p>
            <a:r>
              <a:rPr lang="sv-SE"/>
              <a:t>VRI-kostnader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B9E62-4301-493A-8C73-0409F1A2D539}" type="slidenum">
              <a:rPr lang="sv-SE" smtClean="0"/>
              <a:t>‹#›</a:t>
            </a:fld>
            <a:endParaRPr lang="sv-SE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A13CF048-BC28-7141-B930-8EC3F94E91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440000" y="6228000"/>
            <a:ext cx="1375200" cy="338815"/>
          </a:xfrm>
          <a:prstGeom prst="rect">
            <a:avLst/>
          </a:prstGeom>
        </p:spPr>
      </p:pic>
      <p:sp>
        <p:nvSpPr>
          <p:cNvPr id="10" name="Platshållare för innehåll 3"/>
          <p:cNvSpPr>
            <a:spLocks noGrp="1"/>
          </p:cNvSpPr>
          <p:nvPr>
            <p:ph sz="quarter" idx="15" hasCustomPrompt="1"/>
          </p:nvPr>
        </p:nvSpPr>
        <p:spPr>
          <a:xfrm>
            <a:off x="138023" y="672859"/>
            <a:ext cx="5805577" cy="3510951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B1063A"/>
              </a:buClr>
              <a:buFontTx/>
              <a:buNone/>
              <a:defRPr lang="sv-SE" sz="2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B1063A"/>
              </a:buClr>
              <a:buFontTx/>
              <a:buNone/>
            </a:pPr>
            <a:r>
              <a:rPr lang="sv-SE" dirty="0"/>
              <a:t>Klicka på symbolen för bild för att lägga till foto eller grafik</a:t>
            </a:r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2170938" y="149505"/>
            <a:ext cx="7850125" cy="411215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18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1" name="Platshållare för innehåll 3"/>
          <p:cNvSpPr>
            <a:spLocks noGrp="1"/>
          </p:cNvSpPr>
          <p:nvPr>
            <p:ph sz="quarter" idx="16" hasCustomPrompt="1"/>
          </p:nvPr>
        </p:nvSpPr>
        <p:spPr>
          <a:xfrm>
            <a:off x="6173634" y="2604910"/>
            <a:ext cx="5805577" cy="3510951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B1063A"/>
              </a:buClr>
              <a:buFontTx/>
              <a:buNone/>
              <a:defRPr lang="sv-SE" sz="2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B1063A"/>
              </a:buClr>
              <a:buFontTx/>
              <a:buNone/>
            </a:pPr>
            <a:r>
              <a:rPr lang="sv-SE" dirty="0"/>
              <a:t>Klicka på symbolen för bild för att lägga till foto eller grafik</a:t>
            </a:r>
          </a:p>
        </p:txBody>
      </p:sp>
      <p:sp>
        <p:nvSpPr>
          <p:cNvPr id="12" name="Platshållare för text 3"/>
          <p:cNvSpPr>
            <a:spLocks noGrp="1"/>
          </p:cNvSpPr>
          <p:nvPr>
            <p:ph type="body" sz="quarter" idx="14"/>
          </p:nvPr>
        </p:nvSpPr>
        <p:spPr>
          <a:xfrm>
            <a:off x="6173634" y="672859"/>
            <a:ext cx="5184775" cy="181991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1200"/>
              </a:spcAft>
              <a:buFontTx/>
              <a:buNone/>
              <a:defRPr sz="1800"/>
            </a:lvl1pPr>
            <a:lvl2pPr>
              <a:lnSpc>
                <a:spcPct val="100000"/>
              </a:lnSpc>
              <a:spcAft>
                <a:spcPts val="1200"/>
              </a:spcAft>
              <a:defRPr sz="1800"/>
            </a:lvl2pPr>
            <a:lvl3pPr>
              <a:lnSpc>
                <a:spcPct val="100000"/>
              </a:lnSpc>
              <a:spcAft>
                <a:spcPts val="1200"/>
              </a:spcAft>
              <a:defRPr sz="1800"/>
            </a:lvl3pPr>
            <a:lvl4pPr>
              <a:lnSpc>
                <a:spcPct val="100000"/>
              </a:lnSpc>
              <a:spcAft>
                <a:spcPts val="1200"/>
              </a:spcAft>
              <a:defRPr sz="1800"/>
            </a:lvl4pPr>
            <a:lvl5pPr>
              <a:lnSpc>
                <a:spcPct val="100000"/>
              </a:lnSpc>
              <a:spcAft>
                <a:spcPts val="1200"/>
              </a:spcAft>
              <a:defRPr sz="18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4" name="Platshållare för text 3"/>
          <p:cNvSpPr>
            <a:spLocks noGrp="1"/>
          </p:cNvSpPr>
          <p:nvPr>
            <p:ph type="body" sz="quarter" idx="17"/>
          </p:nvPr>
        </p:nvSpPr>
        <p:spPr>
          <a:xfrm>
            <a:off x="138023" y="4278700"/>
            <a:ext cx="5184775" cy="181991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1200"/>
              </a:spcAft>
              <a:buFontTx/>
              <a:buNone/>
              <a:defRPr sz="1800"/>
            </a:lvl1pPr>
            <a:lvl2pPr>
              <a:lnSpc>
                <a:spcPct val="100000"/>
              </a:lnSpc>
              <a:spcAft>
                <a:spcPts val="1200"/>
              </a:spcAft>
              <a:defRPr sz="1800"/>
            </a:lvl2pPr>
            <a:lvl3pPr>
              <a:lnSpc>
                <a:spcPct val="100000"/>
              </a:lnSpc>
              <a:spcAft>
                <a:spcPts val="1200"/>
              </a:spcAft>
              <a:defRPr sz="1800"/>
            </a:lvl3pPr>
            <a:lvl4pPr>
              <a:lnSpc>
                <a:spcPct val="100000"/>
              </a:lnSpc>
              <a:spcAft>
                <a:spcPts val="1200"/>
              </a:spcAft>
              <a:defRPr sz="1800"/>
            </a:lvl4pPr>
            <a:lvl5pPr>
              <a:lnSpc>
                <a:spcPct val="100000"/>
              </a:lnSpc>
              <a:spcAft>
                <a:spcPts val="1200"/>
              </a:spcAft>
              <a:defRPr sz="18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676554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m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35" y="6178347"/>
            <a:ext cx="1347654" cy="437620"/>
          </a:xfrm>
          <a:prstGeom prst="rect">
            <a:avLst/>
          </a:prstGeom>
        </p:spPr>
      </p:pic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818192" y="6228000"/>
            <a:ext cx="2484000" cy="365125"/>
          </a:xfrm>
        </p:spPr>
        <p:txBody>
          <a:bodyPr/>
          <a:lstStyle/>
          <a:p>
            <a:r>
              <a:rPr lang="sv-SE"/>
              <a:t>2026-09-29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038192" y="6228000"/>
            <a:ext cx="3600000" cy="365125"/>
          </a:xfrm>
        </p:spPr>
        <p:txBody>
          <a:bodyPr/>
          <a:lstStyle/>
          <a:p>
            <a:r>
              <a:rPr lang="sv-SE"/>
              <a:t>VRI-kostnader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2390192" y="6228000"/>
            <a:ext cx="522000" cy="365125"/>
          </a:xfrm>
        </p:spPr>
        <p:txBody>
          <a:bodyPr/>
          <a:lstStyle/>
          <a:p>
            <a:fld id="{8EEB9E62-4301-493A-8C73-0409F1A2D539}" type="slidenum">
              <a:rPr lang="sv-SE" smtClean="0"/>
              <a:t>‹#›</a:t>
            </a:fld>
            <a:endParaRPr lang="sv-SE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A13CF048-BC28-7141-B930-8EC3F94E91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440000" y="6228000"/>
            <a:ext cx="1375200" cy="338815"/>
          </a:xfrm>
          <a:prstGeom prst="rect">
            <a:avLst/>
          </a:prstGeom>
        </p:spPr>
      </p:pic>
      <p:sp>
        <p:nvSpPr>
          <p:cNvPr id="10" name="Platshållare för innehåll 3"/>
          <p:cNvSpPr>
            <a:spLocks noGrp="1"/>
          </p:cNvSpPr>
          <p:nvPr>
            <p:ph sz="quarter" idx="15" hasCustomPrompt="1"/>
          </p:nvPr>
        </p:nvSpPr>
        <p:spPr>
          <a:xfrm>
            <a:off x="34706" y="120771"/>
            <a:ext cx="12085407" cy="6038490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B1063A"/>
              </a:buClr>
              <a:buFontTx/>
              <a:buNone/>
              <a:defRPr lang="sv-SE" sz="2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B1063A"/>
              </a:buClr>
              <a:buFontTx/>
              <a:buNone/>
            </a:pPr>
            <a:r>
              <a:rPr lang="sv-SE" dirty="0"/>
              <a:t>Klicka på symbolen för bild för att lägga till foto eller grafik</a:t>
            </a:r>
          </a:p>
        </p:txBody>
      </p:sp>
    </p:spTree>
    <p:extLst>
      <p:ext uri="{BB962C8B-B14F-4D97-AF65-F5344CB8AC3E}">
        <p14:creationId xmlns:p14="http://schemas.microsoft.com/office/powerpoint/2010/main" val="4025154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m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35" y="6178347"/>
            <a:ext cx="1347654" cy="437620"/>
          </a:xfrm>
          <a:prstGeom prst="rect">
            <a:avLst/>
          </a:prstGeom>
        </p:spPr>
      </p:pic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6818192" y="6228000"/>
            <a:ext cx="2484000" cy="365125"/>
          </a:xfrm>
        </p:spPr>
        <p:txBody>
          <a:bodyPr/>
          <a:lstStyle/>
          <a:p>
            <a:r>
              <a:rPr lang="sv-SE"/>
              <a:t>2026-09-29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038192" y="6228000"/>
            <a:ext cx="3600000" cy="365125"/>
          </a:xfrm>
        </p:spPr>
        <p:txBody>
          <a:bodyPr/>
          <a:lstStyle/>
          <a:p>
            <a:r>
              <a:rPr lang="sv-SE"/>
              <a:t>VRI-kostnader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2390192" y="6228000"/>
            <a:ext cx="522000" cy="365125"/>
          </a:xfrm>
        </p:spPr>
        <p:txBody>
          <a:bodyPr/>
          <a:lstStyle/>
          <a:p>
            <a:fld id="{8EEB9E62-4301-493A-8C73-0409F1A2D539}" type="slidenum">
              <a:rPr lang="sv-SE" smtClean="0"/>
              <a:t>‹#›</a:t>
            </a:fld>
            <a:endParaRPr lang="sv-SE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A13CF048-BC28-7141-B930-8EC3F94E91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440000" y="6228000"/>
            <a:ext cx="1375200" cy="33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0003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vänster/graf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objekt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7" y="41444"/>
            <a:ext cx="1652233" cy="536525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116838" y="553660"/>
            <a:ext cx="5184000" cy="1728000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>
          <a:xfrm>
            <a:off x="1080000" y="6228000"/>
            <a:ext cx="24840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2026-09-29</a:t>
            </a: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>
          <a:xfrm>
            <a:off x="6116838" y="6228000"/>
            <a:ext cx="39600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VRI-kostnader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B9E62-4301-493A-8C73-0409F1A2D539}" type="slidenum">
              <a:rPr lang="sv-SE" smtClean="0"/>
              <a:t>‹#›</a:t>
            </a:fld>
            <a:endParaRPr lang="sv-SE"/>
          </a:p>
        </p:txBody>
      </p:sp>
      <p:sp>
        <p:nvSpPr>
          <p:cNvPr id="11" name="Platshållare för bild 10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486400" cy="6858000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B1063A"/>
              </a:buClr>
              <a:buFontTx/>
              <a:buNone/>
              <a:defRPr lang="sv-SE" sz="2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sv-SE" dirty="0"/>
              <a:t>Klicka på symbolen för bild för att lägga till foto eller grafik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A13CF048-BC28-7141-B930-8EC3F94E91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440000" y="6228000"/>
            <a:ext cx="1375200" cy="338815"/>
          </a:xfrm>
          <a:prstGeom prst="rect">
            <a:avLst/>
          </a:prstGeom>
        </p:spPr>
      </p:pic>
      <p:sp>
        <p:nvSpPr>
          <p:cNvPr id="4" name="Platshållare för text 3"/>
          <p:cNvSpPr>
            <a:spLocks noGrp="1"/>
          </p:cNvSpPr>
          <p:nvPr>
            <p:ph type="body" sz="quarter" idx="14"/>
          </p:nvPr>
        </p:nvSpPr>
        <p:spPr>
          <a:xfrm>
            <a:off x="6120000" y="2304000"/>
            <a:ext cx="5184775" cy="3888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1200"/>
              </a:spcAft>
              <a:buFontTx/>
              <a:buNone/>
              <a:defRPr sz="2200"/>
            </a:lvl1pPr>
            <a:lvl2pPr>
              <a:lnSpc>
                <a:spcPct val="100000"/>
              </a:lnSpc>
              <a:spcAft>
                <a:spcPts val="1200"/>
              </a:spcAft>
              <a:defRPr sz="2200"/>
            </a:lvl2pPr>
            <a:lvl3pPr>
              <a:lnSpc>
                <a:spcPct val="100000"/>
              </a:lnSpc>
              <a:spcAft>
                <a:spcPts val="1200"/>
              </a:spcAft>
              <a:defRPr sz="2200"/>
            </a:lvl3pPr>
            <a:lvl4pPr>
              <a:lnSpc>
                <a:spcPct val="100000"/>
              </a:lnSpc>
              <a:spcAft>
                <a:spcPts val="1200"/>
              </a:spcAft>
              <a:defRPr sz="2200"/>
            </a:lvl4pPr>
            <a:lvl5pPr>
              <a:lnSpc>
                <a:spcPct val="100000"/>
              </a:lnSpc>
              <a:spcAft>
                <a:spcPts val="1200"/>
              </a:spcAft>
              <a:defRPr sz="22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43924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höger/grafik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objekt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7" y="41444"/>
            <a:ext cx="1652233" cy="536525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12000" y="553660"/>
            <a:ext cx="5184000" cy="1728000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>
          <a:xfrm>
            <a:off x="1080000" y="6228000"/>
            <a:ext cx="24840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2026-09-29</a:t>
            </a: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>
          <a:xfrm>
            <a:off x="6116838" y="6228000"/>
            <a:ext cx="39600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VRI-kostnader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B9E62-4301-493A-8C73-0409F1A2D539}" type="slidenum">
              <a:rPr lang="sv-SE" smtClean="0"/>
              <a:t>‹#›</a:t>
            </a:fld>
            <a:endParaRPr lang="sv-SE"/>
          </a:p>
        </p:txBody>
      </p:sp>
      <p:sp>
        <p:nvSpPr>
          <p:cNvPr id="11" name="Platshållare för bild 10"/>
          <p:cNvSpPr>
            <a:spLocks noGrp="1"/>
          </p:cNvSpPr>
          <p:nvPr>
            <p:ph type="pic" sz="quarter" idx="13" hasCustomPrompt="1"/>
          </p:nvPr>
        </p:nvSpPr>
        <p:spPr>
          <a:xfrm>
            <a:off x="6705600" y="0"/>
            <a:ext cx="5486400" cy="6858000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B1063A"/>
              </a:buClr>
              <a:buFontTx/>
              <a:buNone/>
              <a:defRPr lang="sv-SE" sz="2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sv-SE" dirty="0"/>
              <a:t>Klicka på symbolen för bild för att lägga till foto eller grafik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A13CF048-BC28-7141-B930-8EC3F94E91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440000" y="6228000"/>
            <a:ext cx="1375200" cy="338815"/>
          </a:xfrm>
          <a:prstGeom prst="rect">
            <a:avLst/>
          </a:prstGeom>
        </p:spPr>
      </p:pic>
      <p:sp>
        <p:nvSpPr>
          <p:cNvPr id="4" name="Platshållare för text 3"/>
          <p:cNvSpPr>
            <a:spLocks noGrp="1"/>
          </p:cNvSpPr>
          <p:nvPr>
            <p:ph type="body" sz="quarter" idx="14"/>
          </p:nvPr>
        </p:nvSpPr>
        <p:spPr>
          <a:xfrm>
            <a:off x="912000" y="2304000"/>
            <a:ext cx="5184775" cy="3888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1200"/>
              </a:spcAft>
              <a:buFontTx/>
              <a:buNone/>
              <a:defRPr sz="2200"/>
            </a:lvl1pPr>
            <a:lvl2pPr>
              <a:lnSpc>
                <a:spcPct val="100000"/>
              </a:lnSpc>
              <a:spcAft>
                <a:spcPts val="1200"/>
              </a:spcAft>
              <a:defRPr sz="2200"/>
            </a:lvl2pPr>
            <a:lvl3pPr>
              <a:lnSpc>
                <a:spcPct val="100000"/>
              </a:lnSpc>
              <a:spcAft>
                <a:spcPts val="1200"/>
              </a:spcAft>
              <a:defRPr sz="2200"/>
            </a:lvl3pPr>
            <a:lvl4pPr>
              <a:lnSpc>
                <a:spcPct val="100000"/>
              </a:lnSpc>
              <a:spcAft>
                <a:spcPts val="1200"/>
              </a:spcAft>
              <a:defRPr sz="2200"/>
            </a:lvl4pPr>
            <a:lvl5pPr>
              <a:lnSpc>
                <a:spcPct val="100000"/>
              </a:lnSpc>
              <a:spcAft>
                <a:spcPts val="1200"/>
              </a:spcAft>
              <a:defRPr sz="22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61627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eller grafik hel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7" y="41444"/>
            <a:ext cx="1652233" cy="536525"/>
          </a:xfrm>
          <a:prstGeom prst="rect">
            <a:avLst/>
          </a:prstGeom>
        </p:spPr>
      </p:pic>
      <p:sp>
        <p:nvSpPr>
          <p:cNvPr id="4" name="Platshållare för innehåll 3"/>
          <p:cNvSpPr>
            <a:spLocks noGrp="1"/>
          </p:cNvSpPr>
          <p:nvPr>
            <p:ph sz="quarter" idx="15" hasCustomPrompt="1"/>
          </p:nvPr>
        </p:nvSpPr>
        <p:spPr>
          <a:xfrm>
            <a:off x="0" y="1"/>
            <a:ext cx="12192000" cy="6858000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B1063A"/>
              </a:buClr>
              <a:buFontTx/>
              <a:buNone/>
              <a:defRPr lang="sv-SE" sz="2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B1063A"/>
              </a:buClr>
              <a:buFontTx/>
              <a:buNone/>
            </a:pPr>
            <a:r>
              <a:rPr lang="sv-SE" dirty="0"/>
              <a:t>Klicka på symbolen för bild för att lägga till foto eller grafik</a:t>
            </a:r>
          </a:p>
        </p:txBody>
      </p:sp>
      <p:sp>
        <p:nvSpPr>
          <p:cNvPr id="3" name="Platshållare för bild 6"/>
          <p:cNvSpPr>
            <a:spLocks noGrp="1"/>
          </p:cNvSpPr>
          <p:nvPr>
            <p:ph type="pic" sz="quarter" idx="16" hasCustomPrompt="1"/>
          </p:nvPr>
        </p:nvSpPr>
        <p:spPr>
          <a:xfrm>
            <a:off x="10476000" y="288000"/>
            <a:ext cx="1404000" cy="1404000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Här kan du infoga en ikon från bildgalleriet på intranätet.</a:t>
            </a:r>
          </a:p>
        </p:txBody>
      </p:sp>
    </p:spTree>
    <p:extLst>
      <p:ext uri="{BB962C8B-B14F-4D97-AF65-F5344CB8AC3E}">
        <p14:creationId xmlns:p14="http://schemas.microsoft.com/office/powerpoint/2010/main" val="35339888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/grafik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7" y="41444"/>
            <a:ext cx="1652233" cy="536525"/>
          </a:xfrm>
          <a:prstGeom prst="rect">
            <a:avLst/>
          </a:prstGeom>
        </p:spPr>
      </p:pic>
      <p:sp>
        <p:nvSpPr>
          <p:cNvPr id="3" name="Platshållare för innehåll 2"/>
          <p:cNvSpPr>
            <a:spLocks noGrp="1"/>
          </p:cNvSpPr>
          <p:nvPr>
            <p:ph sz="quarter" idx="10" hasCustomPrompt="1"/>
          </p:nvPr>
        </p:nvSpPr>
        <p:spPr>
          <a:xfrm>
            <a:off x="1440000" y="2196000"/>
            <a:ext cx="9360000" cy="3780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 dirty="0"/>
              <a:t>Klicka på den ikon du vill använda</a:t>
            </a:r>
          </a:p>
        </p:txBody>
      </p:sp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xfrm>
            <a:off x="1440000" y="900000"/>
            <a:ext cx="9360000" cy="1296000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b="1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5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080000" y="6228000"/>
            <a:ext cx="3600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VRI-kostnader</a:t>
            </a:r>
          </a:p>
        </p:txBody>
      </p:sp>
      <p:sp>
        <p:nvSpPr>
          <p:cNvPr id="6" name="Platshållare för bildnummer 6"/>
          <p:cNvSpPr>
            <a:spLocks noGrp="1"/>
          </p:cNvSpPr>
          <p:nvPr>
            <p:ph type="sldNum" sz="quarter" idx="12"/>
          </p:nvPr>
        </p:nvSpPr>
        <p:spPr>
          <a:xfrm>
            <a:off x="432000" y="6228000"/>
            <a:ext cx="522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EB9E62-4301-493A-8C73-0409F1A2D539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A13CF048-BC28-7141-B930-8EC3F94E91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440000" y="6228000"/>
            <a:ext cx="1375200" cy="338815"/>
          </a:xfrm>
          <a:prstGeom prst="rect">
            <a:avLst/>
          </a:prstGeom>
        </p:spPr>
      </p:pic>
      <p:sp>
        <p:nvSpPr>
          <p:cNvPr id="8" name="Platshållare för datum 4"/>
          <p:cNvSpPr>
            <a:spLocks noGrp="1"/>
          </p:cNvSpPr>
          <p:nvPr>
            <p:ph type="dt" sz="half" idx="13"/>
          </p:nvPr>
        </p:nvSpPr>
        <p:spPr>
          <a:xfrm>
            <a:off x="4860000" y="6228000"/>
            <a:ext cx="2484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2026-09-29</a:t>
            </a:r>
          </a:p>
        </p:txBody>
      </p:sp>
      <p:sp>
        <p:nvSpPr>
          <p:cNvPr id="10" name="Platshållare för bild 6"/>
          <p:cNvSpPr>
            <a:spLocks noGrp="1"/>
          </p:cNvSpPr>
          <p:nvPr>
            <p:ph type="pic" sz="quarter" idx="14" hasCustomPrompt="1"/>
          </p:nvPr>
        </p:nvSpPr>
        <p:spPr>
          <a:xfrm>
            <a:off x="10476000" y="288000"/>
            <a:ext cx="1404000" cy="1404000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Här kan du infoga en ikon från bildgalleriet på intranätet.</a:t>
            </a:r>
          </a:p>
        </p:txBody>
      </p:sp>
    </p:spTree>
    <p:extLst>
      <p:ext uri="{BB962C8B-B14F-4D97-AF65-F5344CB8AC3E}">
        <p14:creationId xmlns:p14="http://schemas.microsoft.com/office/powerpoint/2010/main" val="132107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">
    <p:bg>
      <p:bgPr>
        <a:solidFill>
          <a:srgbClr val="AE17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E3B30222-82BC-AE48-A936-EC0D8BCB9F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192000" cy="6858000"/>
          </a:xfrm>
          <a:prstGeom prst="rect">
            <a:avLst/>
          </a:prstGeom>
          <a:effectLst/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485EEA9C-FE56-F441-A9C0-E8E4F0314C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81876" y="5382466"/>
            <a:ext cx="2252571" cy="564115"/>
          </a:xfrm>
          <a:prstGeom prst="rect">
            <a:avLst/>
          </a:prstGeom>
        </p:spPr>
      </p:pic>
      <p:sp>
        <p:nvSpPr>
          <p:cNvPr id="5" name="textruta 4"/>
          <p:cNvSpPr txBox="1"/>
          <p:nvPr userDrawn="1"/>
        </p:nvSpPr>
        <p:spPr>
          <a:xfrm>
            <a:off x="3403077" y="3330102"/>
            <a:ext cx="5400000" cy="43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200" b="1" dirty="0">
                <a:solidFill>
                  <a:schemeClr val="bg1"/>
                </a:solidFill>
              </a:rPr>
              <a:t>Region Jönköpings</a:t>
            </a:r>
            <a:r>
              <a:rPr lang="sv-SE" sz="2200" b="1" baseline="0" dirty="0">
                <a:solidFill>
                  <a:schemeClr val="bg1"/>
                </a:solidFill>
              </a:rPr>
              <a:t> län</a:t>
            </a:r>
            <a:endParaRPr lang="sv-SE" sz="2200" b="1" dirty="0">
              <a:solidFill>
                <a:schemeClr val="bg1"/>
              </a:solidFill>
            </a:endParaRPr>
          </a:p>
        </p:txBody>
      </p:sp>
      <p:sp>
        <p:nvSpPr>
          <p:cNvPr id="22" name="textruta 21"/>
          <p:cNvSpPr txBox="1"/>
          <p:nvPr userDrawn="1"/>
        </p:nvSpPr>
        <p:spPr>
          <a:xfrm>
            <a:off x="3405425" y="3731272"/>
            <a:ext cx="540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000" b="0" u="none" dirty="0">
                <a:solidFill>
                  <a:schemeClr val="bg1"/>
                </a:solidFill>
              </a:rPr>
              <a:t>www.rjl.se</a:t>
            </a:r>
          </a:p>
        </p:txBody>
      </p:sp>
      <p:pic>
        <p:nvPicPr>
          <p:cNvPr id="21" name="Bildobjekt 20">
            <a:extLst>
              <a:ext uri="{FF2B5EF4-FFF2-40B4-BE49-F238E27FC236}">
                <a16:creationId xmlns:a16="http://schemas.microsoft.com/office/drawing/2014/main" id="{9C4A87F3-A64E-4FC1-ABDC-78C60D96F3D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570" y="2016541"/>
            <a:ext cx="3736856" cy="1271019"/>
          </a:xfrm>
          <a:prstGeom prst="rect">
            <a:avLst/>
          </a:prstGeom>
        </p:spPr>
      </p:pic>
      <p:pic>
        <p:nvPicPr>
          <p:cNvPr id="7" name="Bildobjekt 6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89" t="43396" r="34626" b="42816"/>
          <a:stretch/>
        </p:blipFill>
        <p:spPr>
          <a:xfrm>
            <a:off x="0" y="25877"/>
            <a:ext cx="2639684" cy="833123"/>
          </a:xfrm>
          <a:prstGeom prst="rect">
            <a:avLst/>
          </a:prstGeom>
        </p:spPr>
      </p:pic>
      <p:pic>
        <p:nvPicPr>
          <p:cNvPr id="10" name="Bildobjekt 9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89" t="43396" r="34626" b="42816"/>
          <a:stretch/>
        </p:blipFill>
        <p:spPr>
          <a:xfrm>
            <a:off x="4349921" y="1105122"/>
            <a:ext cx="3747852" cy="1182877"/>
          </a:xfrm>
          <a:prstGeom prst="rect">
            <a:avLst/>
          </a:prstGeom>
        </p:spPr>
      </p:pic>
      <p:sp>
        <p:nvSpPr>
          <p:cNvPr id="11" name="textruta 10"/>
          <p:cNvSpPr txBox="1"/>
          <p:nvPr userDrawn="1"/>
        </p:nvSpPr>
        <p:spPr>
          <a:xfrm>
            <a:off x="-2" y="5375898"/>
            <a:ext cx="36109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chemeClr val="bg1"/>
                </a:solidFill>
              </a:rPr>
              <a:t>Sammanställning</a:t>
            </a:r>
          </a:p>
          <a:p>
            <a:r>
              <a:rPr lang="sv-SE" dirty="0">
                <a:solidFill>
                  <a:schemeClr val="bg1"/>
                </a:solidFill>
              </a:rPr>
              <a:t>Carl Fridolfsson</a:t>
            </a:r>
          </a:p>
          <a:p>
            <a:r>
              <a:rPr lang="sv-SE" dirty="0">
                <a:solidFill>
                  <a:schemeClr val="bg1"/>
                </a:solidFill>
              </a:rPr>
              <a:t>Strama-koordinator</a:t>
            </a:r>
          </a:p>
          <a:p>
            <a:r>
              <a:rPr lang="sv-SE" dirty="0">
                <a:solidFill>
                  <a:schemeClr val="bg1"/>
                </a:solidFill>
                <a:hlinkClick r:id="rId6"/>
              </a:rPr>
              <a:t>Carl.fridolfsson@rjl.se</a:t>
            </a:r>
            <a:endParaRPr lang="sv-SE" dirty="0">
              <a:solidFill>
                <a:schemeClr val="bg1"/>
              </a:solidFill>
            </a:endParaRPr>
          </a:p>
          <a:p>
            <a:r>
              <a:rPr lang="sv-SE" dirty="0">
                <a:solidFill>
                  <a:schemeClr val="bg1"/>
                </a:solidFill>
              </a:rPr>
              <a:t>010-24 (25 911)</a:t>
            </a:r>
          </a:p>
        </p:txBody>
      </p:sp>
    </p:spTree>
    <p:extLst>
      <p:ext uri="{BB962C8B-B14F-4D97-AF65-F5344CB8AC3E}">
        <p14:creationId xmlns:p14="http://schemas.microsoft.com/office/powerpoint/2010/main" val="20631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 för ut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 11"/>
          <p:cNvGrpSpPr/>
          <p:nvPr userDrawn="1"/>
        </p:nvGrpSpPr>
        <p:grpSpPr>
          <a:xfrm>
            <a:off x="3937444" y="1977174"/>
            <a:ext cx="4333836" cy="761546"/>
            <a:chOff x="3862028" y="1977174"/>
            <a:chExt cx="4333836" cy="761546"/>
          </a:xfrm>
        </p:grpSpPr>
        <p:sp>
          <p:nvSpPr>
            <p:cNvPr id="13" name="Ellips 12">
              <a:extLst>
                <a:ext uri="{FF2B5EF4-FFF2-40B4-BE49-F238E27FC236}">
                  <a16:creationId xmlns:a16="http://schemas.microsoft.com/office/drawing/2014/main" id="{7BEA6346-EE7D-DF4F-8BEA-2C7A0BE6A97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3862028" y="1977174"/>
              <a:ext cx="761544" cy="761544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14" name="Bildobjekt 13">
              <a:extLst>
                <a:ext uri="{FF2B5EF4-FFF2-40B4-BE49-F238E27FC236}">
                  <a16:creationId xmlns:a16="http://schemas.microsoft.com/office/drawing/2014/main" id="{2C8866A6-1447-4C4D-8601-CED83278E7F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4132190" y="2159547"/>
              <a:ext cx="211077" cy="409124"/>
            </a:xfrm>
            <a:prstGeom prst="rect">
              <a:avLst/>
            </a:prstGeom>
          </p:spPr>
        </p:pic>
        <p:sp>
          <p:nvSpPr>
            <p:cNvPr id="15" name="Ellips 14">
              <a:extLst>
                <a:ext uri="{FF2B5EF4-FFF2-40B4-BE49-F238E27FC236}">
                  <a16:creationId xmlns:a16="http://schemas.microsoft.com/office/drawing/2014/main" id="{0352A41F-5C1B-2547-A459-0E5CA6601C6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5052792" y="1977176"/>
              <a:ext cx="761544" cy="761544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16" name="Bildobjekt 15">
              <a:extLst>
                <a:ext uri="{FF2B5EF4-FFF2-40B4-BE49-F238E27FC236}">
                  <a16:creationId xmlns:a16="http://schemas.microsoft.com/office/drawing/2014/main" id="{69370DD6-C6D8-0E4A-8750-557EAC2A75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258248" y="2122547"/>
              <a:ext cx="411730" cy="409124"/>
            </a:xfrm>
            <a:prstGeom prst="rect">
              <a:avLst/>
            </a:prstGeom>
          </p:spPr>
        </p:pic>
        <p:sp>
          <p:nvSpPr>
            <p:cNvPr id="17" name="Ellips 16">
              <a:extLst>
                <a:ext uri="{FF2B5EF4-FFF2-40B4-BE49-F238E27FC236}">
                  <a16:creationId xmlns:a16="http://schemas.microsoft.com/office/drawing/2014/main" id="{834B6F64-F2EF-9E4B-927B-2D5F4354138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6243556" y="1977175"/>
              <a:ext cx="761544" cy="761544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18" name="Bildobjekt 17">
              <a:extLst>
                <a:ext uri="{FF2B5EF4-FFF2-40B4-BE49-F238E27FC236}">
                  <a16:creationId xmlns:a16="http://schemas.microsoft.com/office/drawing/2014/main" id="{8096E689-BAD4-F647-90E4-CF3B5232A2A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6420257" y="2148720"/>
              <a:ext cx="406519" cy="406519"/>
            </a:xfrm>
            <a:prstGeom prst="rect">
              <a:avLst/>
            </a:prstGeom>
          </p:spPr>
        </p:pic>
        <p:sp>
          <p:nvSpPr>
            <p:cNvPr id="19" name="Ellips 18">
              <a:extLst>
                <a:ext uri="{FF2B5EF4-FFF2-40B4-BE49-F238E27FC236}">
                  <a16:creationId xmlns:a16="http://schemas.microsoft.com/office/drawing/2014/main" id="{FBABADBC-30EF-DE42-938F-7E556DECD17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434320" y="1977174"/>
              <a:ext cx="761544" cy="761544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20" name="Bildobjekt 19">
              <a:extLst>
                <a:ext uri="{FF2B5EF4-FFF2-40B4-BE49-F238E27FC236}">
                  <a16:creationId xmlns:a16="http://schemas.microsoft.com/office/drawing/2014/main" id="{6A5E258B-24A3-404D-9100-DE9E0AAF9DF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567532" y="2162152"/>
              <a:ext cx="495119" cy="406519"/>
            </a:xfrm>
            <a:prstGeom prst="rect">
              <a:avLst/>
            </a:prstGeom>
          </p:spPr>
        </p:pic>
      </p:grpSp>
      <p:sp>
        <p:nvSpPr>
          <p:cNvPr id="5" name="textruta 4"/>
          <p:cNvSpPr txBox="1"/>
          <p:nvPr userDrawn="1"/>
        </p:nvSpPr>
        <p:spPr>
          <a:xfrm>
            <a:off x="3403077" y="3330102"/>
            <a:ext cx="5400000" cy="43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200" b="1" dirty="0">
                <a:solidFill>
                  <a:srgbClr val="B1063A"/>
                </a:solidFill>
              </a:rPr>
              <a:t>Region Jönköpings</a:t>
            </a:r>
            <a:r>
              <a:rPr lang="sv-SE" sz="2200" b="1" baseline="0" dirty="0">
                <a:solidFill>
                  <a:srgbClr val="B1063A"/>
                </a:solidFill>
              </a:rPr>
              <a:t> län</a:t>
            </a:r>
            <a:endParaRPr lang="sv-SE" sz="2200" b="1" dirty="0">
              <a:solidFill>
                <a:srgbClr val="B1063A"/>
              </a:solidFill>
            </a:endParaRPr>
          </a:p>
        </p:txBody>
      </p:sp>
      <p:sp>
        <p:nvSpPr>
          <p:cNvPr id="22" name="textruta 21"/>
          <p:cNvSpPr txBox="1"/>
          <p:nvPr userDrawn="1"/>
        </p:nvSpPr>
        <p:spPr>
          <a:xfrm>
            <a:off x="3405425" y="3731272"/>
            <a:ext cx="540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000" b="0" u="none" dirty="0">
                <a:solidFill>
                  <a:srgbClr val="B1063A"/>
                </a:solidFill>
              </a:rPr>
              <a:t>www.rjl.se</a:t>
            </a:r>
          </a:p>
        </p:txBody>
      </p:sp>
      <p:pic>
        <p:nvPicPr>
          <p:cNvPr id="21" name="Bildobjekt 20">
            <a:extLst>
              <a:ext uri="{FF2B5EF4-FFF2-40B4-BE49-F238E27FC236}">
                <a16:creationId xmlns:a16="http://schemas.microsoft.com/office/drawing/2014/main" id="{894FDCCA-D973-4BBB-B66D-650C5760AF6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496" y="5331408"/>
            <a:ext cx="2181162" cy="542465"/>
          </a:xfrm>
          <a:prstGeom prst="rect">
            <a:avLst/>
          </a:prstGeom>
        </p:spPr>
      </p:pic>
      <p:pic>
        <p:nvPicPr>
          <p:cNvPr id="23" name="Bildobjekt 22">
            <a:extLst>
              <a:ext uri="{FF2B5EF4-FFF2-40B4-BE49-F238E27FC236}">
                <a16:creationId xmlns:a16="http://schemas.microsoft.com/office/drawing/2014/main" id="{1F1C37D8-7E59-4532-B401-60F8D5005BD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649" y="2025310"/>
            <a:ext cx="3736856" cy="1271019"/>
          </a:xfrm>
          <a:prstGeom prst="rect">
            <a:avLst/>
          </a:prstGeom>
        </p:spPr>
      </p:pic>
      <p:sp>
        <p:nvSpPr>
          <p:cNvPr id="24" name="textruta 23"/>
          <p:cNvSpPr txBox="1"/>
          <p:nvPr userDrawn="1"/>
        </p:nvSpPr>
        <p:spPr>
          <a:xfrm>
            <a:off x="-2" y="5375898"/>
            <a:ext cx="36109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rgbClr val="B0063A"/>
                </a:solidFill>
              </a:rPr>
              <a:t>Sammanställning</a:t>
            </a:r>
          </a:p>
          <a:p>
            <a:r>
              <a:rPr lang="sv-SE" dirty="0">
                <a:solidFill>
                  <a:srgbClr val="B0063A"/>
                </a:solidFill>
              </a:rPr>
              <a:t>Carl Fridolfsson</a:t>
            </a:r>
          </a:p>
          <a:p>
            <a:r>
              <a:rPr lang="sv-SE" dirty="0">
                <a:solidFill>
                  <a:srgbClr val="B0063A"/>
                </a:solidFill>
              </a:rPr>
              <a:t>Strama-koordinator</a:t>
            </a:r>
          </a:p>
          <a:p>
            <a:r>
              <a:rPr lang="sv-SE" dirty="0">
                <a:solidFill>
                  <a:srgbClr val="B0063A"/>
                </a:solidFill>
                <a:hlinkClick r:id="rId8"/>
              </a:rPr>
              <a:t>Carl.fridolfsson@rjl.se</a:t>
            </a:r>
            <a:endParaRPr lang="sv-SE" dirty="0">
              <a:solidFill>
                <a:srgbClr val="B0063A"/>
              </a:solidFill>
            </a:endParaRPr>
          </a:p>
          <a:p>
            <a:r>
              <a:rPr lang="sv-SE" dirty="0">
                <a:solidFill>
                  <a:srgbClr val="B0063A"/>
                </a:solidFill>
              </a:rPr>
              <a:t>010-24 (25 911)</a:t>
            </a:r>
          </a:p>
        </p:txBody>
      </p:sp>
      <p:pic>
        <p:nvPicPr>
          <p:cNvPr id="26" name="Bildobjekt 25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220" y="1279167"/>
            <a:ext cx="2913560" cy="946112"/>
          </a:xfrm>
          <a:prstGeom prst="rect">
            <a:avLst/>
          </a:prstGeom>
        </p:spPr>
      </p:pic>
      <p:pic>
        <p:nvPicPr>
          <p:cNvPr id="27" name="Bildobjekt 26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7" y="41444"/>
            <a:ext cx="1652233" cy="53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3060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080000" y="540000"/>
            <a:ext cx="9360000" cy="129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860000" y="6228000"/>
            <a:ext cx="248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pc="100" baseline="0">
                <a:solidFill>
                  <a:schemeClr val="tx1"/>
                </a:solidFill>
              </a:defRPr>
            </a:lvl1pPr>
          </a:lstStyle>
          <a:p>
            <a:r>
              <a:rPr lang="sv-SE"/>
              <a:t>2026-09-29</a:t>
            </a:r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080000" y="6228000"/>
            <a:ext cx="36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tx1"/>
                </a:solidFill>
              </a:defRPr>
            </a:lvl1pPr>
          </a:lstStyle>
          <a:p>
            <a:r>
              <a:rPr lang="sv-SE"/>
              <a:t>VRI-kostnader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432000" y="6228000"/>
            <a:ext cx="52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8EEB9E62-4301-493A-8C73-0409F1A2D53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text 6"/>
          <p:cNvSpPr>
            <a:spLocks noGrp="1"/>
          </p:cNvSpPr>
          <p:nvPr>
            <p:ph type="body" idx="1"/>
          </p:nvPr>
        </p:nvSpPr>
        <p:spPr>
          <a:xfrm>
            <a:off x="1080000" y="1836000"/>
            <a:ext cx="9360000" cy="414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866280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51" r:id="rId3"/>
    <p:sldLayoutId id="2147483660" r:id="rId4"/>
    <p:sldLayoutId id="2147483650" r:id="rId5"/>
    <p:sldLayoutId id="2147483653" r:id="rId6"/>
    <p:sldLayoutId id="2147483663" r:id="rId7"/>
    <p:sldLayoutId id="2147483654" r:id="rId8"/>
    <p:sldLayoutId id="2147483661" r:id="rId9"/>
    <p:sldLayoutId id="2147483662" r:id="rId10"/>
    <p:sldLayoutId id="2147483665" r:id="rId11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 baseline="0">
          <a:solidFill>
            <a:srgbClr val="B1063A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rgbClr val="B1063A"/>
        </a:buClr>
        <a:buFont typeface="Arial" panose="020B0604020202020204" pitchFamily="34" charset="0"/>
        <a:buChar char="•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3600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rgbClr val="B1063A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720000" indent="-3600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rgbClr val="B1063A"/>
        </a:buClr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080000" indent="-3600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rgbClr val="B1063A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440000" indent="-3600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rgbClr val="B1063A"/>
        </a:buClr>
        <a:buFont typeface="Arial" panose="020B0604020202020204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080000" y="540000"/>
            <a:ext cx="9360000" cy="129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860000" y="6228000"/>
            <a:ext cx="248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pc="100" baseline="0">
                <a:solidFill>
                  <a:schemeClr val="tx1"/>
                </a:solidFill>
              </a:defRPr>
            </a:lvl1pPr>
          </a:lstStyle>
          <a:p>
            <a:r>
              <a:rPr lang="sv-SE"/>
              <a:t>2026-09-29</a:t>
            </a:r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080000" y="6228000"/>
            <a:ext cx="36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tx1"/>
                </a:solidFill>
              </a:defRPr>
            </a:lvl1pPr>
          </a:lstStyle>
          <a:p>
            <a:r>
              <a:rPr lang="sv-SE"/>
              <a:t>VRI-kostnader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432000" y="6228000"/>
            <a:ext cx="52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8EEB9E62-4301-493A-8C73-0409F1A2D53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text 6"/>
          <p:cNvSpPr>
            <a:spLocks noGrp="1"/>
          </p:cNvSpPr>
          <p:nvPr>
            <p:ph type="body" idx="1"/>
          </p:nvPr>
        </p:nvSpPr>
        <p:spPr>
          <a:xfrm>
            <a:off x="1080000" y="1836000"/>
            <a:ext cx="9360000" cy="414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473155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 baseline="0">
          <a:solidFill>
            <a:srgbClr val="B1063A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rgbClr val="B1063A"/>
        </a:buClr>
        <a:buFont typeface="Arial" panose="020B0604020202020204" pitchFamily="34" charset="0"/>
        <a:buChar char="•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3600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rgbClr val="B1063A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720000" indent="-3600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rgbClr val="B1063A"/>
        </a:buClr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080000" indent="-3600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rgbClr val="B1063A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440000" indent="-3600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rgbClr val="B1063A"/>
        </a:buClr>
        <a:buFont typeface="Arial" panose="020B0604020202020204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6.sv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7.sv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FE4FDB6-F8FD-6521-A4F9-E04B44A638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Vad kostar en VRI?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03B6F31-E748-EBD1-3E09-B42BF7B1E8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Nätverksmöte Antibiotikasmarta sjukhus</a:t>
            </a:r>
          </a:p>
          <a:p>
            <a:r>
              <a:rPr lang="sv-SE" dirty="0"/>
              <a:t>2026-09-29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25719075-87EB-291B-6EF6-2A06EEF34359}"/>
              </a:ext>
            </a:extLst>
          </p:cNvPr>
          <p:cNvSpPr txBox="1"/>
          <p:nvPr/>
        </p:nvSpPr>
        <p:spPr>
          <a:xfrm>
            <a:off x="0" y="5760000"/>
            <a:ext cx="401979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rgbClr val="790726"/>
                </a:solidFill>
              </a:rPr>
              <a:t>Carl Fridolfsson</a:t>
            </a:r>
          </a:p>
          <a:p>
            <a:r>
              <a:rPr lang="sv-SE" sz="1400" dirty="0">
                <a:solidFill>
                  <a:srgbClr val="790726"/>
                </a:solidFill>
              </a:rPr>
              <a:t>Strama-koordinator, </a:t>
            </a:r>
            <a:r>
              <a:rPr lang="sv-SE" sz="1400" dirty="0" err="1">
                <a:solidFill>
                  <a:srgbClr val="790726"/>
                </a:solidFill>
              </a:rPr>
              <a:t>Spec</a:t>
            </a:r>
            <a:r>
              <a:rPr lang="sv-SE" sz="1400" dirty="0">
                <a:solidFill>
                  <a:srgbClr val="790726"/>
                </a:solidFill>
              </a:rPr>
              <a:t> SSK</a:t>
            </a:r>
          </a:p>
          <a:p>
            <a:r>
              <a:rPr lang="sv-SE" b="1" dirty="0">
                <a:solidFill>
                  <a:srgbClr val="790726"/>
                </a:solidFill>
              </a:rPr>
              <a:t>David Edenvik</a:t>
            </a:r>
          </a:p>
          <a:p>
            <a:r>
              <a:rPr lang="sv-SE" sz="1400" dirty="0" err="1">
                <a:solidFill>
                  <a:srgbClr val="790726"/>
                </a:solidFill>
              </a:rPr>
              <a:t>Bitr</a:t>
            </a:r>
            <a:r>
              <a:rPr lang="sv-SE" sz="1400" dirty="0">
                <a:solidFill>
                  <a:srgbClr val="790726"/>
                </a:solidFill>
              </a:rPr>
              <a:t> </a:t>
            </a:r>
            <a:r>
              <a:rPr lang="sv-SE" sz="1400" dirty="0" err="1">
                <a:solidFill>
                  <a:srgbClr val="790726"/>
                </a:solidFill>
              </a:rPr>
              <a:t>Smittskyddläkare</a:t>
            </a:r>
            <a:r>
              <a:rPr lang="sv-SE" sz="1400" dirty="0">
                <a:solidFill>
                  <a:srgbClr val="790726"/>
                </a:solidFill>
              </a:rPr>
              <a:t> &amp; Hygienläkare</a:t>
            </a:r>
          </a:p>
          <a:p>
            <a:endParaRPr lang="sv-SE" sz="1400" dirty="0">
              <a:solidFill>
                <a:srgbClr val="790726"/>
              </a:solidFill>
            </a:endParaRP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038C80E0-80D7-0B63-FEA5-82F73565F6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5"/>
          <a:stretch>
            <a:fillRect/>
          </a:stretch>
        </p:blipFill>
        <p:spPr>
          <a:xfrm>
            <a:off x="4948" y="0"/>
            <a:ext cx="3905334" cy="91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676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30-50% av alla VRI är undvikbara och definieras alltså som patientskada</a:t>
            </a:r>
            <a:br>
              <a:rPr lang="sv-SE"/>
            </a:b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 dirty="0"/>
          </a:p>
          <a:p>
            <a:endParaRPr lang="sv-SE" dirty="0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7804" y="2510547"/>
            <a:ext cx="5529551" cy="4035902"/>
          </a:xfrm>
          <a:prstGeom prst="rect">
            <a:avLst/>
          </a:prstGeom>
        </p:spPr>
      </p:pic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90A4F42-075E-0809-6CC8-F159439D3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2026-09-29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4A8F107-486C-A52E-895F-228B60939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VRI-kostnader</a:t>
            </a:r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F44884C7-CDA3-CF83-9281-A7B3DB656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B9E62-4301-493A-8C73-0409F1A2D539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17669310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/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2" name="Bildobjek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2591" y="156410"/>
            <a:ext cx="5628292" cy="6557966"/>
          </a:xfrm>
          <a:prstGeom prst="rect">
            <a:avLst/>
          </a:prstGeom>
        </p:spPr>
      </p:pic>
      <p:cxnSp>
        <p:nvCxnSpPr>
          <p:cNvPr id="8" name="Rak pilkoppling 7"/>
          <p:cNvCxnSpPr/>
          <p:nvPr/>
        </p:nvCxnSpPr>
        <p:spPr>
          <a:xfrm>
            <a:off x="2322094" y="1455821"/>
            <a:ext cx="962527" cy="0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DD7D2B4-7884-F79B-57AB-30EE75885D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6000" y="6410562"/>
            <a:ext cx="2484000" cy="365125"/>
          </a:xfrm>
        </p:spPr>
        <p:txBody>
          <a:bodyPr/>
          <a:lstStyle/>
          <a:p>
            <a:r>
              <a:rPr lang="sv-SE" dirty="0"/>
              <a:t>2026-09-29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CD62768-2468-BDCC-4C3B-9BBAF2027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VRI-kostnader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024EBC9-7199-F50A-3A4B-1B8F891C8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B9E62-4301-493A-8C73-0409F1A2D539}" type="slidenum">
              <a:rPr lang="sv-SE" smtClean="0"/>
              <a:pPr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0174131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 8"/>
          <p:cNvGraphicFramePr>
            <a:graphicFrameLocks/>
          </p:cNvGraphicFramePr>
          <p:nvPr/>
        </p:nvGraphicFramePr>
        <p:xfrm>
          <a:off x="177282" y="0"/>
          <a:ext cx="12092523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8952501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WHO</a:t>
            </a:r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 rotWithShape="1">
          <a:blip r:embed="rId2"/>
          <a:srcRect t="12535"/>
          <a:stretch/>
        </p:blipFill>
        <p:spPr>
          <a:xfrm>
            <a:off x="692999" y="2319130"/>
            <a:ext cx="10290329" cy="3404870"/>
          </a:xfrm>
          <a:prstGeom prst="rect">
            <a:avLst/>
          </a:prstGeom>
        </p:spPr>
      </p:pic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F465147-B1BC-5700-0BE5-116B29802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2026-09-29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9039126-AF79-3DA9-F356-B1725F79D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VRI-kostnader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979E59A6-C302-F271-F4B4-7C983A29E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B9E62-4301-493A-8C73-0409F1A2D539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66509895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78050" y="848242"/>
            <a:ext cx="9360000" cy="1296000"/>
          </a:xfrm>
        </p:spPr>
        <p:txBody>
          <a:bodyPr/>
          <a:lstStyle/>
          <a:p>
            <a:r>
              <a:rPr lang="sv-SE" dirty="0"/>
              <a:t>OECD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b="1" dirty="0"/>
              <a:t>Insatser för att förebygga vårdrelaterade infektioner är bland de mest kostnadseffektiva i vården.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b="1" dirty="0"/>
              <a:t>Medianförhållande mellan besparing och kostnad på 7:1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b="1" dirty="0"/>
              <a:t>Effekter är oberoende av landets ekonomiska status </a:t>
            </a:r>
          </a:p>
        </p:txBody>
      </p:sp>
      <p:sp>
        <p:nvSpPr>
          <p:cNvPr id="6" name="Platshållare för bild 5"/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1656" y="185959"/>
            <a:ext cx="4210344" cy="2281701"/>
          </a:xfrm>
          <a:prstGeom prst="rect">
            <a:avLst/>
          </a:prstGeom>
        </p:spPr>
      </p:pic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E6DC6265-3099-59C8-EFFF-5D65B3A1F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2026-09-29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0D8A965-DACC-645E-6C31-79396DED6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VRI-kostnader</a:t>
            </a:r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6EE0E799-D1D5-71CA-D5EC-C1C5C9EB6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B9E62-4301-493A-8C73-0409F1A2D539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470228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Vi behöver ta reda på kostnaden för vår vanligaste </a:t>
            </a:r>
            <a:r>
              <a:rPr lang="sv-SE" dirty="0" err="1"/>
              <a:t>vårdskada</a:t>
            </a: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13"/>
          </p:nvPr>
        </p:nvSpPr>
        <p:spPr>
          <a:xfrm>
            <a:off x="1077913" y="2569778"/>
            <a:ext cx="9359900" cy="340622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En rekommendation från WHO och OECD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Ett rekommendation i nationella handlingsplanen för patientsäkerhet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Påpekande från Regionsrevisorerna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sv-SE" dirty="0"/>
              <a:t>Ett incitament för att väcka engagemang i högsta ledningen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sv-SE" dirty="0"/>
              <a:t>Ett sätt att visa på att förebyggande insatser är kostnadseffektiva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/>
          </a:p>
          <a:p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3F70380-4CE0-7827-46D0-AF7AC98FC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2026-09-29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4B410B4-60C6-919A-6D1F-0B6497649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VRI-kostnader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138CE95-146E-0185-4A4E-4585CC69E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B9E62-4301-493A-8C73-0409F1A2D539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143660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/>
          <p:cNvSpPr>
            <a:spLocks noGrp="1"/>
          </p:cNvSpPr>
          <p:nvPr>
            <p:ph type="title"/>
          </p:nvPr>
        </p:nvSpPr>
        <p:spPr>
          <a:xfrm>
            <a:off x="1037539" y="361532"/>
            <a:ext cx="9360000" cy="1296000"/>
          </a:xfrm>
        </p:spPr>
        <p:txBody>
          <a:bodyPr/>
          <a:lstStyle/>
          <a:p>
            <a:r>
              <a:rPr lang="sv-SE" dirty="0"/>
              <a:t>Flera regioner arbetar med detta..</a:t>
            </a:r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19" y="1946152"/>
            <a:ext cx="4695061" cy="361548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Bildobjekt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557" y="1889026"/>
            <a:ext cx="3960468" cy="3852017"/>
          </a:xfrm>
          <a:prstGeom prst="rect">
            <a:avLst/>
          </a:prstGeom>
        </p:spPr>
      </p:pic>
      <p:sp>
        <p:nvSpPr>
          <p:cNvPr id="6" name="textruta 5"/>
          <p:cNvSpPr txBox="1"/>
          <p:nvPr/>
        </p:nvSpPr>
        <p:spPr>
          <a:xfrm>
            <a:off x="6724891" y="5972537"/>
            <a:ext cx="2523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Region Östergötland</a:t>
            </a:r>
          </a:p>
        </p:txBody>
      </p:sp>
      <p:sp>
        <p:nvSpPr>
          <p:cNvPr id="8" name="textruta 7"/>
          <p:cNvSpPr txBox="1"/>
          <p:nvPr/>
        </p:nvSpPr>
        <p:spPr>
          <a:xfrm>
            <a:off x="968415" y="5876082"/>
            <a:ext cx="2523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Region Stockholm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F2474F7-5166-BC74-C98E-06DC98056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2026-09-29</a:t>
            </a:r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1791855C-A731-AB90-2640-24494D89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VRI-kostnader</a:t>
            </a:r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421AC38C-10C1-3394-ED52-B2B8F783D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B9E62-4301-493A-8C73-0409F1A2D539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69841450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”En VRI kostar 107 000 kr” (SKR 2019)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Beräkningen baseras på antal antalet extra vårddagar som är förknippat med VRI och </a:t>
            </a:r>
            <a:r>
              <a:rPr lang="sv-SE" b="1" i="1" dirty="0"/>
              <a:t>baseras alltså på antagandet att skillnaden i vårdtid enbart är beroende av VRI</a:t>
            </a:r>
            <a:r>
              <a:rPr lang="sv-SE" b="1" dirty="0"/>
              <a:t>. </a:t>
            </a:r>
            <a:endParaRPr lang="sv-SE" dirty="0"/>
          </a:p>
          <a:p>
            <a:endParaRPr lang="sv-SE" dirty="0"/>
          </a:p>
          <a:p>
            <a:r>
              <a:rPr lang="sv-SE" dirty="0"/>
              <a:t>Skillnaden i vårdtid beror sannolikt även på andra faktorer som att;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sv-SE" dirty="0"/>
              <a:t>En patient som får VRI är svårare sjuk i grunden än patienter som inte får VRI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sv-SE" dirty="0"/>
              <a:t>En patient som ligger länge på sjukhus har större risk att drabbas av VRI</a:t>
            </a:r>
          </a:p>
          <a:p>
            <a:r>
              <a:rPr lang="sv-SE" dirty="0"/>
              <a:t> </a:t>
            </a:r>
          </a:p>
          <a:p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0BEF879-E4D8-7811-304F-04F2A9F02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/>
              <a:t>2026-09-29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3CC9D3B-7879-0418-8CA5-C4FCF2EC6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VRI-kostnader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CDE1EC8-1668-CF4A-CE38-FB2527F2E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B9E62-4301-493A-8C73-0409F1A2D539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740172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F524AD7-1CDB-9F18-BB7D-970758EA0B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5238" y="1080000"/>
            <a:ext cx="9301524" cy="3240000"/>
          </a:xfrm>
        </p:spPr>
        <p:txBody>
          <a:bodyPr/>
          <a:lstStyle/>
          <a:p>
            <a:r>
              <a:rPr lang="sv-SE" dirty="0"/>
              <a:t>Kan vi utifrån våra data räkna på vad Vårdrelaterade infektioner kostar?</a:t>
            </a:r>
          </a:p>
        </p:txBody>
      </p:sp>
    </p:spTree>
    <p:extLst>
      <p:ext uri="{BB962C8B-B14F-4D97-AF65-F5344CB8AC3E}">
        <p14:creationId xmlns:p14="http://schemas.microsoft.com/office/powerpoint/2010/main" val="837980981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ruta 25">
            <a:extLst>
              <a:ext uri="{FF2B5EF4-FFF2-40B4-BE49-F238E27FC236}">
                <a16:creationId xmlns:a16="http://schemas.microsoft.com/office/drawing/2014/main" id="{B88DCDA2-2950-3B50-FE6A-4B8303F8D2E2}"/>
              </a:ext>
            </a:extLst>
          </p:cNvPr>
          <p:cNvSpPr txBox="1"/>
          <p:nvPr/>
        </p:nvSpPr>
        <p:spPr>
          <a:xfrm rot="426457">
            <a:off x="2113648" y="2699919"/>
            <a:ext cx="544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514B5A8-172F-3D51-16A7-302581EF7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1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2026-09-29</a:t>
            </a:r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FB044D99-5AA6-995F-0818-4D310A4D8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1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VRI-kostnader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1A16BF3-D20B-6989-711E-37F9FBF30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EB9E62-4301-493A-8C73-0409F1A2D539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Bild 5" descr="Tabell kontur">
            <a:extLst>
              <a:ext uri="{FF2B5EF4-FFF2-40B4-BE49-F238E27FC236}">
                <a16:creationId xmlns:a16="http://schemas.microsoft.com/office/drawing/2014/main" id="{8C037E6B-FC4C-87AC-5D62-110BAC0E95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25559" y="496693"/>
            <a:ext cx="1432116" cy="1432116"/>
          </a:xfrm>
          <a:prstGeom prst="rect">
            <a:avLst/>
          </a:prstGeom>
        </p:spPr>
      </p:pic>
      <p:pic>
        <p:nvPicPr>
          <p:cNvPr id="8" name="Bild 7" descr="Tabell med hel fyllning">
            <a:extLst>
              <a:ext uri="{FF2B5EF4-FFF2-40B4-BE49-F238E27FC236}">
                <a16:creationId xmlns:a16="http://schemas.microsoft.com/office/drawing/2014/main" id="{691AB2D7-C9CC-7E83-0448-E8CC73D121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155" y="1928809"/>
            <a:ext cx="2133689" cy="2133689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7A6842F5-711A-F641-D61B-AD0B61B26374}"/>
              </a:ext>
            </a:extLst>
          </p:cNvPr>
          <p:cNvSpPr txBox="1"/>
          <p:nvPr/>
        </p:nvSpPr>
        <p:spPr>
          <a:xfrm>
            <a:off x="-31869" y="3600833"/>
            <a:ext cx="2223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KPP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Alla vårdtillfällen 2020-2025</a:t>
            </a:r>
          </a:p>
        </p:txBody>
      </p:sp>
      <p:pic>
        <p:nvPicPr>
          <p:cNvPr id="10" name="Bild 9" descr="Tabell kontur">
            <a:extLst>
              <a:ext uri="{FF2B5EF4-FFF2-40B4-BE49-F238E27FC236}">
                <a16:creationId xmlns:a16="http://schemas.microsoft.com/office/drawing/2014/main" id="{E5FBCEB0-D582-53A7-89D5-514C57168E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25559" y="2279595"/>
            <a:ext cx="1432116" cy="1432116"/>
          </a:xfrm>
          <a:prstGeom prst="rect">
            <a:avLst/>
          </a:prstGeom>
        </p:spPr>
      </p:pic>
      <p:pic>
        <p:nvPicPr>
          <p:cNvPr id="11" name="Bild 10" descr="Tabell kontur">
            <a:extLst>
              <a:ext uri="{FF2B5EF4-FFF2-40B4-BE49-F238E27FC236}">
                <a16:creationId xmlns:a16="http://schemas.microsoft.com/office/drawing/2014/main" id="{F3FA1492-F4F9-BAEC-341E-CB2709F2B2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25559" y="4062497"/>
            <a:ext cx="1432116" cy="1432116"/>
          </a:xfrm>
          <a:prstGeom prst="rect">
            <a:avLst/>
          </a:prstGeom>
        </p:spPr>
      </p:pic>
      <p:cxnSp>
        <p:nvCxnSpPr>
          <p:cNvPr id="13" name="Rak pilkoppling 12">
            <a:extLst>
              <a:ext uri="{FF2B5EF4-FFF2-40B4-BE49-F238E27FC236}">
                <a16:creationId xmlns:a16="http://schemas.microsoft.com/office/drawing/2014/main" id="{23C4E740-5142-D7E0-3AB6-11C80B8859C3}"/>
              </a:ext>
            </a:extLst>
          </p:cNvPr>
          <p:cNvCxnSpPr>
            <a:cxnSpLocks/>
          </p:cNvCxnSpPr>
          <p:nvPr/>
        </p:nvCxnSpPr>
        <p:spPr>
          <a:xfrm flipV="1">
            <a:off x="2146844" y="1212751"/>
            <a:ext cx="478715" cy="1782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ak pilkoppling 14">
            <a:extLst>
              <a:ext uri="{FF2B5EF4-FFF2-40B4-BE49-F238E27FC236}">
                <a16:creationId xmlns:a16="http://schemas.microsoft.com/office/drawing/2014/main" id="{06893EFB-DE0B-BDEF-1F9E-5A023D072E00}"/>
              </a:ext>
            </a:extLst>
          </p:cNvPr>
          <p:cNvCxnSpPr>
            <a:cxnSpLocks/>
          </p:cNvCxnSpPr>
          <p:nvPr/>
        </p:nvCxnSpPr>
        <p:spPr>
          <a:xfrm>
            <a:off x="2146844" y="2995653"/>
            <a:ext cx="476700" cy="576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ak pilkoppling 17">
            <a:extLst>
              <a:ext uri="{FF2B5EF4-FFF2-40B4-BE49-F238E27FC236}">
                <a16:creationId xmlns:a16="http://schemas.microsoft.com/office/drawing/2014/main" id="{00FCCC06-5AC0-C889-0B10-943F7EC53A73}"/>
              </a:ext>
            </a:extLst>
          </p:cNvPr>
          <p:cNvCxnSpPr>
            <a:cxnSpLocks/>
          </p:cNvCxnSpPr>
          <p:nvPr/>
        </p:nvCxnSpPr>
        <p:spPr>
          <a:xfrm>
            <a:off x="2146844" y="2995653"/>
            <a:ext cx="476700" cy="18002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ruta 20">
            <a:extLst>
              <a:ext uri="{FF2B5EF4-FFF2-40B4-BE49-F238E27FC236}">
                <a16:creationId xmlns:a16="http://schemas.microsoft.com/office/drawing/2014/main" id="{19320225-D28D-9095-DE7C-A1D9F84D466D}"/>
              </a:ext>
            </a:extLst>
          </p:cNvPr>
          <p:cNvSpPr txBox="1"/>
          <p:nvPr/>
        </p:nvSpPr>
        <p:spPr>
          <a:xfrm>
            <a:off x="2510776" y="3400026"/>
            <a:ext cx="17697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Vårdtillfällen med VRI i Infektionsverktyget</a:t>
            </a:r>
          </a:p>
        </p:txBody>
      </p:sp>
      <p:sp>
        <p:nvSpPr>
          <p:cNvPr id="22" name="textruta 21">
            <a:extLst>
              <a:ext uri="{FF2B5EF4-FFF2-40B4-BE49-F238E27FC236}">
                <a16:creationId xmlns:a16="http://schemas.microsoft.com/office/drawing/2014/main" id="{46E77E0C-1E93-7A10-4116-15C44D3AABA9}"/>
              </a:ext>
            </a:extLst>
          </p:cNvPr>
          <p:cNvSpPr txBox="1"/>
          <p:nvPr/>
        </p:nvSpPr>
        <p:spPr>
          <a:xfrm>
            <a:off x="2510776" y="1594518"/>
            <a:ext cx="17697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Vårdtillfällen med VRI som huvuddiagnos</a:t>
            </a:r>
          </a:p>
        </p:txBody>
      </p:sp>
      <p:sp>
        <p:nvSpPr>
          <p:cNvPr id="23" name="textruta 22">
            <a:extLst>
              <a:ext uri="{FF2B5EF4-FFF2-40B4-BE49-F238E27FC236}">
                <a16:creationId xmlns:a16="http://schemas.microsoft.com/office/drawing/2014/main" id="{F866FA7E-5E5B-CF5A-F87A-DC9E18E79B62}"/>
              </a:ext>
            </a:extLst>
          </p:cNvPr>
          <p:cNvSpPr txBox="1"/>
          <p:nvPr/>
        </p:nvSpPr>
        <p:spPr>
          <a:xfrm>
            <a:off x="2456738" y="5201473"/>
            <a:ext cx="17697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Vårdtillfällen utan VRI</a:t>
            </a:r>
          </a:p>
        </p:txBody>
      </p:sp>
      <p:sp>
        <p:nvSpPr>
          <p:cNvPr id="24" name="textruta 23">
            <a:extLst>
              <a:ext uri="{FF2B5EF4-FFF2-40B4-BE49-F238E27FC236}">
                <a16:creationId xmlns:a16="http://schemas.microsoft.com/office/drawing/2014/main" id="{BE4AFD07-F361-0459-321D-A9E497B47F72}"/>
              </a:ext>
            </a:extLst>
          </p:cNvPr>
          <p:cNvSpPr txBox="1"/>
          <p:nvPr/>
        </p:nvSpPr>
        <p:spPr>
          <a:xfrm rot="17052251">
            <a:off x="1615398" y="1676055"/>
            <a:ext cx="1292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1a hand</a:t>
            </a:r>
          </a:p>
        </p:txBody>
      </p:sp>
      <p:sp>
        <p:nvSpPr>
          <p:cNvPr id="27" name="textruta 26">
            <a:extLst>
              <a:ext uri="{FF2B5EF4-FFF2-40B4-BE49-F238E27FC236}">
                <a16:creationId xmlns:a16="http://schemas.microsoft.com/office/drawing/2014/main" id="{F6BC7E22-5788-8D1D-DCAF-0DC7C308DF42}"/>
              </a:ext>
            </a:extLst>
          </p:cNvPr>
          <p:cNvSpPr txBox="1"/>
          <p:nvPr/>
        </p:nvSpPr>
        <p:spPr>
          <a:xfrm rot="4489330">
            <a:off x="2004065" y="3747014"/>
            <a:ext cx="544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pic>
        <p:nvPicPr>
          <p:cNvPr id="28" name="Bild 27" descr="Tabell med hel fyllning">
            <a:extLst>
              <a:ext uri="{FF2B5EF4-FFF2-40B4-BE49-F238E27FC236}">
                <a16:creationId xmlns:a16="http://schemas.microsoft.com/office/drawing/2014/main" id="{1E3616E7-4C49-55E9-3197-D5EBEE405D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26234" y="1954310"/>
            <a:ext cx="2133689" cy="2133689"/>
          </a:xfrm>
          <a:prstGeom prst="rect">
            <a:avLst/>
          </a:prstGeom>
        </p:spPr>
      </p:pic>
      <p:sp>
        <p:nvSpPr>
          <p:cNvPr id="30" name="textruta 29">
            <a:extLst>
              <a:ext uri="{FF2B5EF4-FFF2-40B4-BE49-F238E27FC236}">
                <a16:creationId xmlns:a16="http://schemas.microsoft.com/office/drawing/2014/main" id="{6D942040-2CFA-3692-71B5-AC95948D5946}"/>
              </a:ext>
            </a:extLst>
          </p:cNvPr>
          <p:cNvSpPr txBox="1"/>
          <p:nvPr/>
        </p:nvSpPr>
        <p:spPr>
          <a:xfrm>
            <a:off x="4280532" y="2836489"/>
            <a:ext cx="4609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Kön   Åldersgrupp   Huvuddiagnos   VRI</a:t>
            </a:r>
          </a:p>
        </p:txBody>
      </p:sp>
      <p:sp>
        <p:nvSpPr>
          <p:cNvPr id="31" name="textruta 30">
            <a:extLst>
              <a:ext uri="{FF2B5EF4-FFF2-40B4-BE49-F238E27FC236}">
                <a16:creationId xmlns:a16="http://schemas.microsoft.com/office/drawing/2014/main" id="{2DC48A83-C4CA-BFEC-9CC6-23A85E194982}"/>
              </a:ext>
            </a:extLst>
          </p:cNvPr>
          <p:cNvSpPr txBox="1"/>
          <p:nvPr/>
        </p:nvSpPr>
        <p:spPr>
          <a:xfrm>
            <a:off x="4280533" y="4593889"/>
            <a:ext cx="475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Kön   Åldersgrupp   Huvuddiagnos   Ej VRI</a:t>
            </a:r>
          </a:p>
        </p:txBody>
      </p:sp>
      <p:sp>
        <p:nvSpPr>
          <p:cNvPr id="32" name="Pil: upp-ned 31">
            <a:extLst>
              <a:ext uri="{FF2B5EF4-FFF2-40B4-BE49-F238E27FC236}">
                <a16:creationId xmlns:a16="http://schemas.microsoft.com/office/drawing/2014/main" id="{CD701E34-472E-6749-6B55-718B7F6B22AD}"/>
              </a:ext>
            </a:extLst>
          </p:cNvPr>
          <p:cNvSpPr/>
          <p:nvPr/>
        </p:nvSpPr>
        <p:spPr>
          <a:xfrm>
            <a:off x="4484536" y="3205821"/>
            <a:ext cx="159929" cy="1432115"/>
          </a:xfrm>
          <a:prstGeom prst="upDown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Pil: upp-ned 34">
            <a:extLst>
              <a:ext uri="{FF2B5EF4-FFF2-40B4-BE49-F238E27FC236}">
                <a16:creationId xmlns:a16="http://schemas.microsoft.com/office/drawing/2014/main" id="{91D8D36D-AD32-1D70-CCC1-51E20440E3EA}"/>
              </a:ext>
            </a:extLst>
          </p:cNvPr>
          <p:cNvSpPr/>
          <p:nvPr/>
        </p:nvSpPr>
        <p:spPr>
          <a:xfrm>
            <a:off x="5131708" y="3205821"/>
            <a:ext cx="159929" cy="1432115"/>
          </a:xfrm>
          <a:prstGeom prst="upDown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Pil: upp-ned 35">
            <a:extLst>
              <a:ext uri="{FF2B5EF4-FFF2-40B4-BE49-F238E27FC236}">
                <a16:creationId xmlns:a16="http://schemas.microsoft.com/office/drawing/2014/main" id="{A7B74284-5575-5874-9612-8D229A13AEEB}"/>
              </a:ext>
            </a:extLst>
          </p:cNvPr>
          <p:cNvSpPr/>
          <p:nvPr/>
        </p:nvSpPr>
        <p:spPr>
          <a:xfrm>
            <a:off x="6500957" y="3205820"/>
            <a:ext cx="159929" cy="1432115"/>
          </a:xfrm>
          <a:prstGeom prst="upDown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Pil: upp-ned 36">
            <a:extLst>
              <a:ext uri="{FF2B5EF4-FFF2-40B4-BE49-F238E27FC236}">
                <a16:creationId xmlns:a16="http://schemas.microsoft.com/office/drawing/2014/main" id="{34EEC28D-C2A0-114B-9D48-6D8384D5262F}"/>
              </a:ext>
            </a:extLst>
          </p:cNvPr>
          <p:cNvSpPr/>
          <p:nvPr/>
        </p:nvSpPr>
        <p:spPr>
          <a:xfrm>
            <a:off x="5458388" y="3205820"/>
            <a:ext cx="159929" cy="1432115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" name="Pil: upp-ned 37">
            <a:extLst>
              <a:ext uri="{FF2B5EF4-FFF2-40B4-BE49-F238E27FC236}">
                <a16:creationId xmlns:a16="http://schemas.microsoft.com/office/drawing/2014/main" id="{B9048A24-A8A4-D963-C2D1-F7719A4DBB34}"/>
              </a:ext>
            </a:extLst>
          </p:cNvPr>
          <p:cNvSpPr/>
          <p:nvPr/>
        </p:nvSpPr>
        <p:spPr>
          <a:xfrm>
            <a:off x="6796172" y="3215622"/>
            <a:ext cx="159929" cy="1432115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" name="Pil: upp-ned 39">
            <a:extLst>
              <a:ext uri="{FF2B5EF4-FFF2-40B4-BE49-F238E27FC236}">
                <a16:creationId xmlns:a16="http://schemas.microsoft.com/office/drawing/2014/main" id="{6EACA024-A137-C972-CA38-129B74862B6C}"/>
              </a:ext>
            </a:extLst>
          </p:cNvPr>
          <p:cNvSpPr/>
          <p:nvPr/>
        </p:nvSpPr>
        <p:spPr>
          <a:xfrm>
            <a:off x="7080139" y="3215621"/>
            <a:ext cx="159929" cy="1432115"/>
          </a:xfrm>
          <a:prstGeom prst="up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41" name="Rak pilkoppling 40">
            <a:extLst>
              <a:ext uri="{FF2B5EF4-FFF2-40B4-BE49-F238E27FC236}">
                <a16:creationId xmlns:a16="http://schemas.microsoft.com/office/drawing/2014/main" id="{853B3F22-0649-DE67-9C28-8E6C0DF182A5}"/>
              </a:ext>
            </a:extLst>
          </p:cNvPr>
          <p:cNvCxnSpPr>
            <a:cxnSpLocks/>
            <a:endCxn id="30" idx="1"/>
          </p:cNvCxnSpPr>
          <p:nvPr/>
        </p:nvCxnSpPr>
        <p:spPr>
          <a:xfrm>
            <a:off x="3983603" y="3021155"/>
            <a:ext cx="2969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ak pilkoppling 44">
            <a:extLst>
              <a:ext uri="{FF2B5EF4-FFF2-40B4-BE49-F238E27FC236}">
                <a16:creationId xmlns:a16="http://schemas.microsoft.com/office/drawing/2014/main" id="{67A09D94-7B34-FEFE-E9FE-ABF723543A6F}"/>
              </a:ext>
            </a:extLst>
          </p:cNvPr>
          <p:cNvCxnSpPr>
            <a:cxnSpLocks/>
          </p:cNvCxnSpPr>
          <p:nvPr/>
        </p:nvCxnSpPr>
        <p:spPr>
          <a:xfrm>
            <a:off x="3929565" y="4795885"/>
            <a:ext cx="2969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ktangel 45">
            <a:extLst>
              <a:ext uri="{FF2B5EF4-FFF2-40B4-BE49-F238E27FC236}">
                <a16:creationId xmlns:a16="http://schemas.microsoft.com/office/drawing/2014/main" id="{F485097C-B280-F257-873D-E4EF4D82CA3D}"/>
              </a:ext>
            </a:extLst>
          </p:cNvPr>
          <p:cNvSpPr/>
          <p:nvPr/>
        </p:nvSpPr>
        <p:spPr>
          <a:xfrm>
            <a:off x="4280533" y="2894275"/>
            <a:ext cx="4545415" cy="206894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" name="Rektangel 46">
            <a:extLst>
              <a:ext uri="{FF2B5EF4-FFF2-40B4-BE49-F238E27FC236}">
                <a16:creationId xmlns:a16="http://schemas.microsoft.com/office/drawing/2014/main" id="{0F74B93B-E15C-7D3A-D004-657125843F79}"/>
              </a:ext>
            </a:extLst>
          </p:cNvPr>
          <p:cNvSpPr/>
          <p:nvPr/>
        </p:nvSpPr>
        <p:spPr>
          <a:xfrm>
            <a:off x="4510099" y="2437889"/>
            <a:ext cx="663756" cy="36933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92%</a:t>
            </a:r>
          </a:p>
        </p:txBody>
      </p:sp>
      <p:sp>
        <p:nvSpPr>
          <p:cNvPr id="48" name="Rektangel 47">
            <a:extLst>
              <a:ext uri="{FF2B5EF4-FFF2-40B4-BE49-F238E27FC236}">
                <a16:creationId xmlns:a16="http://schemas.microsoft.com/office/drawing/2014/main" id="{339C4A5B-4915-F8E6-6C45-8D008F68EA82}"/>
              </a:ext>
            </a:extLst>
          </p:cNvPr>
          <p:cNvSpPr/>
          <p:nvPr/>
        </p:nvSpPr>
        <p:spPr>
          <a:xfrm>
            <a:off x="5633788" y="2430600"/>
            <a:ext cx="663756" cy="36933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92%</a:t>
            </a:r>
          </a:p>
        </p:txBody>
      </p:sp>
      <p:sp>
        <p:nvSpPr>
          <p:cNvPr id="49" name="Rektangel 48">
            <a:extLst>
              <a:ext uri="{FF2B5EF4-FFF2-40B4-BE49-F238E27FC236}">
                <a16:creationId xmlns:a16="http://schemas.microsoft.com/office/drawing/2014/main" id="{3612CBF2-274C-BB5C-1837-A878332B0A19}"/>
              </a:ext>
            </a:extLst>
          </p:cNvPr>
          <p:cNvSpPr/>
          <p:nvPr/>
        </p:nvSpPr>
        <p:spPr>
          <a:xfrm>
            <a:off x="6624223" y="2430600"/>
            <a:ext cx="663756" cy="36933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94%</a:t>
            </a:r>
          </a:p>
        </p:txBody>
      </p:sp>
      <p:sp>
        <p:nvSpPr>
          <p:cNvPr id="51" name="Pil: upp-ned 50">
            <a:extLst>
              <a:ext uri="{FF2B5EF4-FFF2-40B4-BE49-F238E27FC236}">
                <a16:creationId xmlns:a16="http://schemas.microsoft.com/office/drawing/2014/main" id="{B149F578-3675-2A7C-C987-9043E3C2B23D}"/>
              </a:ext>
            </a:extLst>
          </p:cNvPr>
          <p:cNvSpPr/>
          <p:nvPr/>
        </p:nvSpPr>
        <p:spPr>
          <a:xfrm>
            <a:off x="8191289" y="3215621"/>
            <a:ext cx="159929" cy="1432115"/>
          </a:xfrm>
          <a:prstGeom prst="up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Rektangel 51">
            <a:extLst>
              <a:ext uri="{FF2B5EF4-FFF2-40B4-BE49-F238E27FC236}">
                <a16:creationId xmlns:a16="http://schemas.microsoft.com/office/drawing/2014/main" id="{7AB09F69-C3C9-F5F2-48F6-8932809C5DAB}"/>
              </a:ext>
            </a:extLst>
          </p:cNvPr>
          <p:cNvSpPr/>
          <p:nvPr/>
        </p:nvSpPr>
        <p:spPr>
          <a:xfrm>
            <a:off x="7782712" y="2430600"/>
            <a:ext cx="817153" cy="36933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100%</a:t>
            </a:r>
          </a:p>
        </p:txBody>
      </p:sp>
      <p:cxnSp>
        <p:nvCxnSpPr>
          <p:cNvPr id="53" name="Rak pilkoppling 52">
            <a:extLst>
              <a:ext uri="{FF2B5EF4-FFF2-40B4-BE49-F238E27FC236}">
                <a16:creationId xmlns:a16="http://schemas.microsoft.com/office/drawing/2014/main" id="{CCD54E6E-316A-3236-C596-C2452ABB7A41}"/>
              </a:ext>
            </a:extLst>
          </p:cNvPr>
          <p:cNvCxnSpPr>
            <a:cxnSpLocks/>
            <a:endCxn id="65" idx="1"/>
          </p:cNvCxnSpPr>
          <p:nvPr/>
        </p:nvCxnSpPr>
        <p:spPr>
          <a:xfrm flipV="1">
            <a:off x="8962444" y="2988195"/>
            <a:ext cx="722844" cy="74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Rak pilkoppling 54">
            <a:extLst>
              <a:ext uri="{FF2B5EF4-FFF2-40B4-BE49-F238E27FC236}">
                <a16:creationId xmlns:a16="http://schemas.microsoft.com/office/drawing/2014/main" id="{2B39360E-7AFB-7D92-B926-6B46BD300277}"/>
              </a:ext>
            </a:extLst>
          </p:cNvPr>
          <p:cNvCxnSpPr>
            <a:cxnSpLocks/>
            <a:stCxn id="31" idx="3"/>
          </p:cNvCxnSpPr>
          <p:nvPr/>
        </p:nvCxnSpPr>
        <p:spPr>
          <a:xfrm flipV="1">
            <a:off x="9032349" y="4771097"/>
            <a:ext cx="607522" cy="74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Rak pilkoppling 57">
            <a:extLst>
              <a:ext uri="{FF2B5EF4-FFF2-40B4-BE49-F238E27FC236}">
                <a16:creationId xmlns:a16="http://schemas.microsoft.com/office/drawing/2014/main" id="{CC3DDA75-9B21-E84C-3FDE-C87BEF2512FF}"/>
              </a:ext>
            </a:extLst>
          </p:cNvPr>
          <p:cNvCxnSpPr>
            <a:cxnSpLocks/>
          </p:cNvCxnSpPr>
          <p:nvPr/>
        </p:nvCxnSpPr>
        <p:spPr>
          <a:xfrm>
            <a:off x="4074131" y="1212751"/>
            <a:ext cx="560709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ruta 61">
            <a:extLst>
              <a:ext uri="{FF2B5EF4-FFF2-40B4-BE49-F238E27FC236}">
                <a16:creationId xmlns:a16="http://schemas.microsoft.com/office/drawing/2014/main" id="{0855CD7D-E7DD-A48D-5C80-9322BD2C23B9}"/>
              </a:ext>
            </a:extLst>
          </p:cNvPr>
          <p:cNvSpPr txBox="1"/>
          <p:nvPr/>
        </p:nvSpPr>
        <p:spPr>
          <a:xfrm>
            <a:off x="9591153" y="1145259"/>
            <a:ext cx="25036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srgbClr val="79072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Vårdtillfälle med VRI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srgbClr val="57983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Vårdtillfälle utan VRI</a:t>
            </a:r>
          </a:p>
        </p:txBody>
      </p:sp>
      <p:sp>
        <p:nvSpPr>
          <p:cNvPr id="63" name="textruta 62">
            <a:extLst>
              <a:ext uri="{FF2B5EF4-FFF2-40B4-BE49-F238E27FC236}">
                <a16:creationId xmlns:a16="http://schemas.microsoft.com/office/drawing/2014/main" id="{6585640B-BB3E-9625-686D-9B7067591199}"/>
              </a:ext>
            </a:extLst>
          </p:cNvPr>
          <p:cNvSpPr txBox="1"/>
          <p:nvPr/>
        </p:nvSpPr>
        <p:spPr>
          <a:xfrm>
            <a:off x="9566441" y="3619831"/>
            <a:ext cx="25036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Kön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Åldersgrupp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Huvuddiagnos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VRI-typ</a:t>
            </a:r>
          </a:p>
        </p:txBody>
      </p:sp>
      <p:sp>
        <p:nvSpPr>
          <p:cNvPr id="64" name="Rektangel 63">
            <a:extLst>
              <a:ext uri="{FF2B5EF4-FFF2-40B4-BE49-F238E27FC236}">
                <a16:creationId xmlns:a16="http://schemas.microsoft.com/office/drawing/2014/main" id="{CEE837D6-5646-E9C5-A921-54A095312D8D}"/>
              </a:ext>
            </a:extLst>
          </p:cNvPr>
          <p:cNvSpPr/>
          <p:nvPr/>
        </p:nvSpPr>
        <p:spPr>
          <a:xfrm>
            <a:off x="86114" y="2227415"/>
            <a:ext cx="1961754" cy="242032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5" name="Rektangel 64">
            <a:extLst>
              <a:ext uri="{FF2B5EF4-FFF2-40B4-BE49-F238E27FC236}">
                <a16:creationId xmlns:a16="http://schemas.microsoft.com/office/drawing/2014/main" id="{8B114B81-7DCF-EC22-1884-73C4D77875CB}"/>
              </a:ext>
            </a:extLst>
          </p:cNvPr>
          <p:cNvSpPr/>
          <p:nvPr/>
        </p:nvSpPr>
        <p:spPr>
          <a:xfrm>
            <a:off x="9685288" y="1156230"/>
            <a:ext cx="2328672" cy="366393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1" name="Pil: nedåt 70">
            <a:extLst>
              <a:ext uri="{FF2B5EF4-FFF2-40B4-BE49-F238E27FC236}">
                <a16:creationId xmlns:a16="http://schemas.microsoft.com/office/drawing/2014/main" id="{7FA94BE3-D18A-1FDB-4FF9-757A3A0239EC}"/>
              </a:ext>
            </a:extLst>
          </p:cNvPr>
          <p:cNvSpPr/>
          <p:nvPr/>
        </p:nvSpPr>
        <p:spPr>
          <a:xfrm>
            <a:off x="10443829" y="4831447"/>
            <a:ext cx="898498" cy="126327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3" name="textruta 72">
            <a:extLst>
              <a:ext uri="{FF2B5EF4-FFF2-40B4-BE49-F238E27FC236}">
                <a16:creationId xmlns:a16="http://schemas.microsoft.com/office/drawing/2014/main" id="{C2CC9259-38E8-47C8-62DE-9A605101C983}"/>
              </a:ext>
            </a:extLst>
          </p:cNvPr>
          <p:cNvSpPr txBox="1"/>
          <p:nvPr/>
        </p:nvSpPr>
        <p:spPr>
          <a:xfrm>
            <a:off x="1652768" y="13282"/>
            <a:ext cx="2052129" cy="646331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VRI-</a:t>
            </a:r>
            <a:r>
              <a:rPr kumimoji="0" lang="sv-S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kostnadsmall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88120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9" grpId="0"/>
      <p:bldP spid="21" grpId="0"/>
      <p:bldP spid="22" grpId="0"/>
      <p:bldP spid="23" grpId="0"/>
      <p:bldP spid="24" grpId="0"/>
      <p:bldP spid="27" grpId="0"/>
      <p:bldP spid="30" grpId="0"/>
      <p:bldP spid="31" grpId="0"/>
      <p:bldP spid="32" grpId="0" animBg="1"/>
      <p:bldP spid="35" grpId="0" animBg="1"/>
      <p:bldP spid="36" grpId="0" animBg="1"/>
      <p:bldP spid="37" grpId="0" animBg="1"/>
      <p:bldP spid="38" grpId="0" animBg="1"/>
      <p:bldP spid="40" grpId="0" animBg="1"/>
      <p:bldP spid="46" grpId="0" animBg="1"/>
      <p:bldP spid="47" grpId="0" animBg="1"/>
      <p:bldP spid="48" grpId="0" animBg="1"/>
      <p:bldP spid="49" grpId="0" animBg="1"/>
      <p:bldP spid="51" grpId="0" animBg="1"/>
      <p:bldP spid="52" grpId="0" animBg="1"/>
      <p:bldP spid="62" grpId="0"/>
      <p:bldP spid="63" grpId="0"/>
      <p:bldP spid="64" grpId="0" animBg="1"/>
      <p:bldP spid="65" grpId="0" animBg="1"/>
      <p:bldP spid="7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A6883-8CA4-7807-26B2-81D2D9431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2609A0B-F062-9F52-36C9-E3EEDD7A9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1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2026-09-29</a:t>
            </a:r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B3FE0AB1-DAFA-E489-F9D0-4CB0D2B81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1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VRI-kostnader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E0B9B3E-D7F6-3A5C-8914-243C5B97D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EB9E62-4301-493A-8C73-0409F1A2D539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Bild 7" descr="Tabell med hel fyllning">
            <a:extLst>
              <a:ext uri="{FF2B5EF4-FFF2-40B4-BE49-F238E27FC236}">
                <a16:creationId xmlns:a16="http://schemas.microsoft.com/office/drawing/2014/main" id="{3D1C3A0C-E51F-817C-FB18-FF60F71CDE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28202" y="1928809"/>
            <a:ext cx="2133689" cy="2133689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F1546411-5CAE-EDA6-66FC-F59E84AB47DC}"/>
              </a:ext>
            </a:extLst>
          </p:cNvPr>
          <p:cNvSpPr txBox="1"/>
          <p:nvPr/>
        </p:nvSpPr>
        <p:spPr>
          <a:xfrm>
            <a:off x="2083178" y="3600833"/>
            <a:ext cx="2223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Vårdtillfällen med VRI i realtid</a:t>
            </a:r>
          </a:p>
        </p:txBody>
      </p:sp>
      <p:sp>
        <p:nvSpPr>
          <p:cNvPr id="64" name="Rektangel 63">
            <a:extLst>
              <a:ext uri="{FF2B5EF4-FFF2-40B4-BE49-F238E27FC236}">
                <a16:creationId xmlns:a16="http://schemas.microsoft.com/office/drawing/2014/main" id="{E3D8B337-9079-FD70-218F-437701F62D16}"/>
              </a:ext>
            </a:extLst>
          </p:cNvPr>
          <p:cNvSpPr/>
          <p:nvPr/>
        </p:nvSpPr>
        <p:spPr>
          <a:xfrm>
            <a:off x="2201161" y="2227415"/>
            <a:ext cx="1961754" cy="201974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Bild 4" descr="Tabell med hel fyllning">
            <a:extLst>
              <a:ext uri="{FF2B5EF4-FFF2-40B4-BE49-F238E27FC236}">
                <a16:creationId xmlns:a16="http://schemas.microsoft.com/office/drawing/2014/main" id="{DFF106CE-089C-F2E9-F092-EEF6911277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26234" y="2057676"/>
            <a:ext cx="2133689" cy="2133689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CFF9C301-D311-C1DC-4A17-19B5F048AF95}"/>
              </a:ext>
            </a:extLst>
          </p:cNvPr>
          <p:cNvSpPr txBox="1"/>
          <p:nvPr/>
        </p:nvSpPr>
        <p:spPr>
          <a:xfrm>
            <a:off x="9566441" y="3723197"/>
            <a:ext cx="25036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Kön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Åldersgrupp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Huvuddiagnos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VRI-typ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3FF5B1A3-522E-CB5A-F939-FA969AC5AA27}"/>
              </a:ext>
            </a:extLst>
          </p:cNvPr>
          <p:cNvSpPr/>
          <p:nvPr/>
        </p:nvSpPr>
        <p:spPr>
          <a:xfrm>
            <a:off x="9685288" y="1259596"/>
            <a:ext cx="2328672" cy="366393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6" name="Bild 15" descr="Tabell kontur">
            <a:extLst>
              <a:ext uri="{FF2B5EF4-FFF2-40B4-BE49-F238E27FC236}">
                <a16:creationId xmlns:a16="http://schemas.microsoft.com/office/drawing/2014/main" id="{1A1302E2-E22E-4F52-0FD9-50EEBDFFCA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9" y="948193"/>
            <a:ext cx="1432116" cy="1432116"/>
          </a:xfrm>
          <a:prstGeom prst="rect">
            <a:avLst/>
          </a:prstGeom>
        </p:spPr>
      </p:pic>
      <p:sp>
        <p:nvSpPr>
          <p:cNvPr id="17" name="textruta 16">
            <a:extLst>
              <a:ext uri="{FF2B5EF4-FFF2-40B4-BE49-F238E27FC236}">
                <a16:creationId xmlns:a16="http://schemas.microsoft.com/office/drawing/2014/main" id="{1A433A09-710E-5D63-F691-C79F47A85927}"/>
              </a:ext>
            </a:extLst>
          </p:cNvPr>
          <p:cNvSpPr txBox="1"/>
          <p:nvPr/>
        </p:nvSpPr>
        <p:spPr>
          <a:xfrm>
            <a:off x="-102234" y="2046018"/>
            <a:ext cx="17697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Vårdtillfällen med VRI som huvuddiagnos</a:t>
            </a:r>
          </a:p>
        </p:txBody>
      </p:sp>
      <p:pic>
        <p:nvPicPr>
          <p:cNvPr id="19" name="Bild 18" descr="Tabell kontur">
            <a:extLst>
              <a:ext uri="{FF2B5EF4-FFF2-40B4-BE49-F238E27FC236}">
                <a16:creationId xmlns:a16="http://schemas.microsoft.com/office/drawing/2014/main" id="{78FE8FFC-98F3-B3A3-391E-19CB2259AF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49" y="3025721"/>
            <a:ext cx="1432116" cy="1432116"/>
          </a:xfrm>
          <a:prstGeom prst="rect">
            <a:avLst/>
          </a:prstGeom>
        </p:spPr>
      </p:pic>
      <p:sp>
        <p:nvSpPr>
          <p:cNvPr id="20" name="textruta 19">
            <a:extLst>
              <a:ext uri="{FF2B5EF4-FFF2-40B4-BE49-F238E27FC236}">
                <a16:creationId xmlns:a16="http://schemas.microsoft.com/office/drawing/2014/main" id="{2FBB14D5-9016-15F6-1E1D-5B6A8F59BA9A}"/>
              </a:ext>
            </a:extLst>
          </p:cNvPr>
          <p:cNvSpPr txBox="1"/>
          <p:nvPr/>
        </p:nvSpPr>
        <p:spPr>
          <a:xfrm>
            <a:off x="-102234" y="4123546"/>
            <a:ext cx="17697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Vårdtillfällen med VRI-ordinationsorsak</a:t>
            </a:r>
          </a:p>
        </p:txBody>
      </p:sp>
      <p:cxnSp>
        <p:nvCxnSpPr>
          <p:cNvPr id="25" name="Rak pilkoppling 24">
            <a:extLst>
              <a:ext uri="{FF2B5EF4-FFF2-40B4-BE49-F238E27FC236}">
                <a16:creationId xmlns:a16="http://schemas.microsoft.com/office/drawing/2014/main" id="{D7903ED8-E01E-87EF-8E66-96055A00D219}"/>
              </a:ext>
            </a:extLst>
          </p:cNvPr>
          <p:cNvCxnSpPr>
            <a:cxnSpLocks/>
            <a:endCxn id="64" idx="1"/>
          </p:cNvCxnSpPr>
          <p:nvPr/>
        </p:nvCxnSpPr>
        <p:spPr>
          <a:xfrm>
            <a:off x="1417860" y="1637455"/>
            <a:ext cx="783301" cy="15998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ruta 28">
            <a:extLst>
              <a:ext uri="{FF2B5EF4-FFF2-40B4-BE49-F238E27FC236}">
                <a16:creationId xmlns:a16="http://schemas.microsoft.com/office/drawing/2014/main" id="{0713094B-EF51-C1CD-342E-9AA727073BFD}"/>
              </a:ext>
            </a:extLst>
          </p:cNvPr>
          <p:cNvSpPr txBox="1"/>
          <p:nvPr/>
        </p:nvSpPr>
        <p:spPr>
          <a:xfrm rot="3946920">
            <a:off x="1186092" y="2049731"/>
            <a:ext cx="1292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1a hand</a:t>
            </a:r>
          </a:p>
        </p:txBody>
      </p:sp>
      <p:sp>
        <p:nvSpPr>
          <p:cNvPr id="33" name="textruta 32">
            <a:extLst>
              <a:ext uri="{FF2B5EF4-FFF2-40B4-BE49-F238E27FC236}">
                <a16:creationId xmlns:a16="http://schemas.microsoft.com/office/drawing/2014/main" id="{F4AFF2CB-07F2-EAEB-C514-653183F89272}"/>
              </a:ext>
            </a:extLst>
          </p:cNvPr>
          <p:cNvSpPr txBox="1"/>
          <p:nvPr/>
        </p:nvSpPr>
        <p:spPr>
          <a:xfrm rot="19443284">
            <a:off x="1027853" y="3288853"/>
            <a:ext cx="1326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2a hand</a:t>
            </a:r>
          </a:p>
        </p:txBody>
      </p:sp>
      <p:cxnSp>
        <p:nvCxnSpPr>
          <p:cNvPr id="42" name="Rak pilkoppling 41">
            <a:extLst>
              <a:ext uri="{FF2B5EF4-FFF2-40B4-BE49-F238E27FC236}">
                <a16:creationId xmlns:a16="http://schemas.microsoft.com/office/drawing/2014/main" id="{A3E194B7-66B2-34C9-8BFC-DA410D18065D}"/>
              </a:ext>
            </a:extLst>
          </p:cNvPr>
          <p:cNvCxnSpPr>
            <a:cxnSpLocks/>
            <a:endCxn id="64" idx="1"/>
          </p:cNvCxnSpPr>
          <p:nvPr/>
        </p:nvCxnSpPr>
        <p:spPr>
          <a:xfrm flipV="1">
            <a:off x="1308205" y="3237290"/>
            <a:ext cx="892956" cy="6954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ruta 55">
            <a:extLst>
              <a:ext uri="{FF2B5EF4-FFF2-40B4-BE49-F238E27FC236}">
                <a16:creationId xmlns:a16="http://schemas.microsoft.com/office/drawing/2014/main" id="{93CE568B-74E9-FA97-E02F-E1D1688CE178}"/>
              </a:ext>
            </a:extLst>
          </p:cNvPr>
          <p:cNvSpPr txBox="1"/>
          <p:nvPr/>
        </p:nvSpPr>
        <p:spPr>
          <a:xfrm>
            <a:off x="4709902" y="3838354"/>
            <a:ext cx="4609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Kön   Åldersgrupp   Huvuddiagnos   Ej VRI</a:t>
            </a:r>
          </a:p>
        </p:txBody>
      </p:sp>
      <p:sp>
        <p:nvSpPr>
          <p:cNvPr id="57" name="textruta 56">
            <a:extLst>
              <a:ext uri="{FF2B5EF4-FFF2-40B4-BE49-F238E27FC236}">
                <a16:creationId xmlns:a16="http://schemas.microsoft.com/office/drawing/2014/main" id="{52F91FCF-6EEA-B3A8-2E11-67CF80D53D27}"/>
              </a:ext>
            </a:extLst>
          </p:cNvPr>
          <p:cNvSpPr txBox="1"/>
          <p:nvPr/>
        </p:nvSpPr>
        <p:spPr>
          <a:xfrm>
            <a:off x="4709903" y="5595754"/>
            <a:ext cx="475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Kön   Åldersgrupp   Huvuddiagnos   Ej VRI</a:t>
            </a:r>
          </a:p>
        </p:txBody>
      </p:sp>
      <p:sp>
        <p:nvSpPr>
          <p:cNvPr id="59" name="Pil: upp-ned 58">
            <a:extLst>
              <a:ext uri="{FF2B5EF4-FFF2-40B4-BE49-F238E27FC236}">
                <a16:creationId xmlns:a16="http://schemas.microsoft.com/office/drawing/2014/main" id="{AC186595-2984-C771-23A4-86FA7E9B2276}"/>
              </a:ext>
            </a:extLst>
          </p:cNvPr>
          <p:cNvSpPr/>
          <p:nvPr/>
        </p:nvSpPr>
        <p:spPr>
          <a:xfrm>
            <a:off x="4913906" y="4207686"/>
            <a:ext cx="159929" cy="1432115"/>
          </a:xfrm>
          <a:prstGeom prst="upDown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0" name="Pil: upp-ned 59">
            <a:extLst>
              <a:ext uri="{FF2B5EF4-FFF2-40B4-BE49-F238E27FC236}">
                <a16:creationId xmlns:a16="http://schemas.microsoft.com/office/drawing/2014/main" id="{2AFF24FD-2846-443E-EE27-323ACB28E71D}"/>
              </a:ext>
            </a:extLst>
          </p:cNvPr>
          <p:cNvSpPr/>
          <p:nvPr/>
        </p:nvSpPr>
        <p:spPr>
          <a:xfrm>
            <a:off x="5561078" y="4207686"/>
            <a:ext cx="159929" cy="1432115"/>
          </a:xfrm>
          <a:prstGeom prst="upDown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1" name="Pil: upp-ned 60">
            <a:extLst>
              <a:ext uri="{FF2B5EF4-FFF2-40B4-BE49-F238E27FC236}">
                <a16:creationId xmlns:a16="http://schemas.microsoft.com/office/drawing/2014/main" id="{75D86F45-7A34-CC82-01AA-0467E97852CD}"/>
              </a:ext>
            </a:extLst>
          </p:cNvPr>
          <p:cNvSpPr/>
          <p:nvPr/>
        </p:nvSpPr>
        <p:spPr>
          <a:xfrm>
            <a:off x="6930327" y="4207685"/>
            <a:ext cx="159929" cy="1432115"/>
          </a:xfrm>
          <a:prstGeom prst="upDown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6" name="Pil: upp-ned 65">
            <a:extLst>
              <a:ext uri="{FF2B5EF4-FFF2-40B4-BE49-F238E27FC236}">
                <a16:creationId xmlns:a16="http://schemas.microsoft.com/office/drawing/2014/main" id="{11AB50B4-EAF0-9F5F-B53F-454AB5CF7667}"/>
              </a:ext>
            </a:extLst>
          </p:cNvPr>
          <p:cNvSpPr/>
          <p:nvPr/>
        </p:nvSpPr>
        <p:spPr>
          <a:xfrm>
            <a:off x="5887758" y="4207685"/>
            <a:ext cx="159929" cy="1432115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7" name="Pil: upp-ned 66">
            <a:extLst>
              <a:ext uri="{FF2B5EF4-FFF2-40B4-BE49-F238E27FC236}">
                <a16:creationId xmlns:a16="http://schemas.microsoft.com/office/drawing/2014/main" id="{2D2980BE-961A-7D7A-0C3F-BF34B6DF56D7}"/>
              </a:ext>
            </a:extLst>
          </p:cNvPr>
          <p:cNvSpPr/>
          <p:nvPr/>
        </p:nvSpPr>
        <p:spPr>
          <a:xfrm>
            <a:off x="7225542" y="4217487"/>
            <a:ext cx="159929" cy="1432115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8" name="Pil: upp-ned 67">
            <a:extLst>
              <a:ext uri="{FF2B5EF4-FFF2-40B4-BE49-F238E27FC236}">
                <a16:creationId xmlns:a16="http://schemas.microsoft.com/office/drawing/2014/main" id="{98520FA2-1D94-4090-7053-56ECE45039D3}"/>
              </a:ext>
            </a:extLst>
          </p:cNvPr>
          <p:cNvSpPr/>
          <p:nvPr/>
        </p:nvSpPr>
        <p:spPr>
          <a:xfrm>
            <a:off x="7509509" y="4217486"/>
            <a:ext cx="159929" cy="1432115"/>
          </a:xfrm>
          <a:prstGeom prst="up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" name="Rektangel 68">
            <a:extLst>
              <a:ext uri="{FF2B5EF4-FFF2-40B4-BE49-F238E27FC236}">
                <a16:creationId xmlns:a16="http://schemas.microsoft.com/office/drawing/2014/main" id="{E5CB1C17-F17C-3A0A-F687-B04C2DCE8547}"/>
              </a:ext>
            </a:extLst>
          </p:cNvPr>
          <p:cNvSpPr/>
          <p:nvPr/>
        </p:nvSpPr>
        <p:spPr>
          <a:xfrm>
            <a:off x="4709903" y="3896140"/>
            <a:ext cx="4545415" cy="206894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0" name="Rektangel 69">
            <a:extLst>
              <a:ext uri="{FF2B5EF4-FFF2-40B4-BE49-F238E27FC236}">
                <a16:creationId xmlns:a16="http://schemas.microsoft.com/office/drawing/2014/main" id="{22A51D09-E2AE-9752-A6CB-204C7B3E9EBE}"/>
              </a:ext>
            </a:extLst>
          </p:cNvPr>
          <p:cNvSpPr/>
          <p:nvPr/>
        </p:nvSpPr>
        <p:spPr>
          <a:xfrm>
            <a:off x="4939469" y="3439754"/>
            <a:ext cx="663756" cy="36933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93%</a:t>
            </a:r>
          </a:p>
        </p:txBody>
      </p:sp>
      <p:sp>
        <p:nvSpPr>
          <p:cNvPr id="71" name="Rektangel 70">
            <a:extLst>
              <a:ext uri="{FF2B5EF4-FFF2-40B4-BE49-F238E27FC236}">
                <a16:creationId xmlns:a16="http://schemas.microsoft.com/office/drawing/2014/main" id="{EF0AA318-5754-4CBE-1906-1C9815E4C2B6}"/>
              </a:ext>
            </a:extLst>
          </p:cNvPr>
          <p:cNvSpPr/>
          <p:nvPr/>
        </p:nvSpPr>
        <p:spPr>
          <a:xfrm>
            <a:off x="6063158" y="3432465"/>
            <a:ext cx="663756" cy="36933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94%</a:t>
            </a:r>
          </a:p>
        </p:txBody>
      </p:sp>
      <p:sp>
        <p:nvSpPr>
          <p:cNvPr id="72" name="Rektangel 71">
            <a:extLst>
              <a:ext uri="{FF2B5EF4-FFF2-40B4-BE49-F238E27FC236}">
                <a16:creationId xmlns:a16="http://schemas.microsoft.com/office/drawing/2014/main" id="{7F1CF75E-D83B-52C6-7591-5B05BBEBA285}"/>
              </a:ext>
            </a:extLst>
          </p:cNvPr>
          <p:cNvSpPr/>
          <p:nvPr/>
        </p:nvSpPr>
        <p:spPr>
          <a:xfrm>
            <a:off x="7053593" y="3432465"/>
            <a:ext cx="663756" cy="36933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98%</a:t>
            </a:r>
          </a:p>
        </p:txBody>
      </p:sp>
      <p:sp>
        <p:nvSpPr>
          <p:cNvPr id="73" name="Pil: upp-ned 72">
            <a:extLst>
              <a:ext uri="{FF2B5EF4-FFF2-40B4-BE49-F238E27FC236}">
                <a16:creationId xmlns:a16="http://schemas.microsoft.com/office/drawing/2014/main" id="{7EB5EF5F-15F7-53CB-7289-D4803FFDE9F4}"/>
              </a:ext>
            </a:extLst>
          </p:cNvPr>
          <p:cNvSpPr/>
          <p:nvPr/>
        </p:nvSpPr>
        <p:spPr>
          <a:xfrm>
            <a:off x="8620659" y="4217486"/>
            <a:ext cx="159929" cy="1432115"/>
          </a:xfrm>
          <a:prstGeom prst="up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4" name="Rektangel 73">
            <a:extLst>
              <a:ext uri="{FF2B5EF4-FFF2-40B4-BE49-F238E27FC236}">
                <a16:creationId xmlns:a16="http://schemas.microsoft.com/office/drawing/2014/main" id="{DFAB8BAB-7F57-C244-24A5-7A4BB0316E83}"/>
              </a:ext>
            </a:extLst>
          </p:cNvPr>
          <p:cNvSpPr/>
          <p:nvPr/>
        </p:nvSpPr>
        <p:spPr>
          <a:xfrm>
            <a:off x="8212082" y="3432465"/>
            <a:ext cx="817153" cy="36933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100%</a:t>
            </a:r>
          </a:p>
        </p:txBody>
      </p:sp>
      <p:sp>
        <p:nvSpPr>
          <p:cNvPr id="75" name="textruta 74">
            <a:extLst>
              <a:ext uri="{FF2B5EF4-FFF2-40B4-BE49-F238E27FC236}">
                <a16:creationId xmlns:a16="http://schemas.microsoft.com/office/drawing/2014/main" id="{D732551A-6835-556C-D43A-87DCFBD73FBF}"/>
              </a:ext>
            </a:extLst>
          </p:cNvPr>
          <p:cNvSpPr txBox="1"/>
          <p:nvPr/>
        </p:nvSpPr>
        <p:spPr>
          <a:xfrm>
            <a:off x="4722569" y="949730"/>
            <a:ext cx="4609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Kön   Åldersgrupp   Huvuddiagnos   VRI</a:t>
            </a:r>
          </a:p>
        </p:txBody>
      </p:sp>
      <p:sp>
        <p:nvSpPr>
          <p:cNvPr id="76" name="Pil: upp-ned 75">
            <a:extLst>
              <a:ext uri="{FF2B5EF4-FFF2-40B4-BE49-F238E27FC236}">
                <a16:creationId xmlns:a16="http://schemas.microsoft.com/office/drawing/2014/main" id="{2DFA0D90-2E9C-FA91-D204-E57B22C8B08D}"/>
              </a:ext>
            </a:extLst>
          </p:cNvPr>
          <p:cNvSpPr/>
          <p:nvPr/>
        </p:nvSpPr>
        <p:spPr>
          <a:xfrm>
            <a:off x="4926573" y="1319062"/>
            <a:ext cx="159929" cy="1432115"/>
          </a:xfrm>
          <a:prstGeom prst="upDown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7" name="Pil: upp-ned 76">
            <a:extLst>
              <a:ext uri="{FF2B5EF4-FFF2-40B4-BE49-F238E27FC236}">
                <a16:creationId xmlns:a16="http://schemas.microsoft.com/office/drawing/2014/main" id="{DBCB7B8A-5822-BEA7-6553-C365BE0A25E1}"/>
              </a:ext>
            </a:extLst>
          </p:cNvPr>
          <p:cNvSpPr/>
          <p:nvPr/>
        </p:nvSpPr>
        <p:spPr>
          <a:xfrm>
            <a:off x="5573745" y="1319062"/>
            <a:ext cx="159929" cy="1432115"/>
          </a:xfrm>
          <a:prstGeom prst="upDown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8" name="Pil: upp-ned 77">
            <a:extLst>
              <a:ext uri="{FF2B5EF4-FFF2-40B4-BE49-F238E27FC236}">
                <a16:creationId xmlns:a16="http://schemas.microsoft.com/office/drawing/2014/main" id="{43899AB6-FAC5-B81A-686C-038A5F389A7E}"/>
              </a:ext>
            </a:extLst>
          </p:cNvPr>
          <p:cNvSpPr/>
          <p:nvPr/>
        </p:nvSpPr>
        <p:spPr>
          <a:xfrm>
            <a:off x="6942994" y="1319061"/>
            <a:ext cx="159929" cy="1432115"/>
          </a:xfrm>
          <a:prstGeom prst="upDown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9" name="Pil: upp-ned 78">
            <a:extLst>
              <a:ext uri="{FF2B5EF4-FFF2-40B4-BE49-F238E27FC236}">
                <a16:creationId xmlns:a16="http://schemas.microsoft.com/office/drawing/2014/main" id="{F075E3F9-1546-8B58-C59F-E88B1369CDCC}"/>
              </a:ext>
            </a:extLst>
          </p:cNvPr>
          <p:cNvSpPr/>
          <p:nvPr/>
        </p:nvSpPr>
        <p:spPr>
          <a:xfrm>
            <a:off x="5900425" y="1319061"/>
            <a:ext cx="159929" cy="1432115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0" name="Pil: upp-ned 79">
            <a:extLst>
              <a:ext uri="{FF2B5EF4-FFF2-40B4-BE49-F238E27FC236}">
                <a16:creationId xmlns:a16="http://schemas.microsoft.com/office/drawing/2014/main" id="{B5149963-F4F4-7965-A251-B748497402A3}"/>
              </a:ext>
            </a:extLst>
          </p:cNvPr>
          <p:cNvSpPr/>
          <p:nvPr/>
        </p:nvSpPr>
        <p:spPr>
          <a:xfrm>
            <a:off x="7238209" y="1328863"/>
            <a:ext cx="159929" cy="1432115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1" name="Pil: upp-ned 80">
            <a:extLst>
              <a:ext uri="{FF2B5EF4-FFF2-40B4-BE49-F238E27FC236}">
                <a16:creationId xmlns:a16="http://schemas.microsoft.com/office/drawing/2014/main" id="{71451186-D461-FA28-0B90-80F2841E2AAC}"/>
              </a:ext>
            </a:extLst>
          </p:cNvPr>
          <p:cNvSpPr/>
          <p:nvPr/>
        </p:nvSpPr>
        <p:spPr>
          <a:xfrm>
            <a:off x="7522176" y="1328862"/>
            <a:ext cx="159929" cy="1432115"/>
          </a:xfrm>
          <a:prstGeom prst="up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2" name="Rektangel 81">
            <a:extLst>
              <a:ext uri="{FF2B5EF4-FFF2-40B4-BE49-F238E27FC236}">
                <a16:creationId xmlns:a16="http://schemas.microsoft.com/office/drawing/2014/main" id="{2D018FE8-4F93-C8C5-B47A-9D7C49233C09}"/>
              </a:ext>
            </a:extLst>
          </p:cNvPr>
          <p:cNvSpPr/>
          <p:nvPr/>
        </p:nvSpPr>
        <p:spPr>
          <a:xfrm>
            <a:off x="4722570" y="1007516"/>
            <a:ext cx="4545415" cy="206894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3" name="Rektangel 82">
            <a:extLst>
              <a:ext uri="{FF2B5EF4-FFF2-40B4-BE49-F238E27FC236}">
                <a16:creationId xmlns:a16="http://schemas.microsoft.com/office/drawing/2014/main" id="{77180FF3-21BF-380A-3BE4-316C4845BFF5}"/>
              </a:ext>
            </a:extLst>
          </p:cNvPr>
          <p:cNvSpPr/>
          <p:nvPr/>
        </p:nvSpPr>
        <p:spPr>
          <a:xfrm>
            <a:off x="4952136" y="551130"/>
            <a:ext cx="663756" cy="36933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96%</a:t>
            </a:r>
          </a:p>
        </p:txBody>
      </p:sp>
      <p:sp>
        <p:nvSpPr>
          <p:cNvPr id="84" name="Rektangel 83">
            <a:extLst>
              <a:ext uri="{FF2B5EF4-FFF2-40B4-BE49-F238E27FC236}">
                <a16:creationId xmlns:a16="http://schemas.microsoft.com/office/drawing/2014/main" id="{93533DA2-1556-C0DE-6566-13AA70253364}"/>
              </a:ext>
            </a:extLst>
          </p:cNvPr>
          <p:cNvSpPr/>
          <p:nvPr/>
        </p:nvSpPr>
        <p:spPr>
          <a:xfrm>
            <a:off x="6075825" y="543841"/>
            <a:ext cx="663756" cy="36933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97%</a:t>
            </a:r>
          </a:p>
        </p:txBody>
      </p:sp>
      <p:sp>
        <p:nvSpPr>
          <p:cNvPr id="85" name="Rektangel 84">
            <a:extLst>
              <a:ext uri="{FF2B5EF4-FFF2-40B4-BE49-F238E27FC236}">
                <a16:creationId xmlns:a16="http://schemas.microsoft.com/office/drawing/2014/main" id="{88E42916-5698-5150-A412-3CE52A93A7D3}"/>
              </a:ext>
            </a:extLst>
          </p:cNvPr>
          <p:cNvSpPr/>
          <p:nvPr/>
        </p:nvSpPr>
        <p:spPr>
          <a:xfrm>
            <a:off x="7066260" y="543841"/>
            <a:ext cx="663756" cy="36933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98%</a:t>
            </a:r>
          </a:p>
        </p:txBody>
      </p:sp>
      <p:sp>
        <p:nvSpPr>
          <p:cNvPr id="86" name="Pil: upp-ned 85">
            <a:extLst>
              <a:ext uri="{FF2B5EF4-FFF2-40B4-BE49-F238E27FC236}">
                <a16:creationId xmlns:a16="http://schemas.microsoft.com/office/drawing/2014/main" id="{004E9DBF-1338-6239-A006-2018408E0C20}"/>
              </a:ext>
            </a:extLst>
          </p:cNvPr>
          <p:cNvSpPr/>
          <p:nvPr/>
        </p:nvSpPr>
        <p:spPr>
          <a:xfrm>
            <a:off x="8633326" y="1328862"/>
            <a:ext cx="159929" cy="1432115"/>
          </a:xfrm>
          <a:prstGeom prst="up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7" name="Rektangel 86">
            <a:extLst>
              <a:ext uri="{FF2B5EF4-FFF2-40B4-BE49-F238E27FC236}">
                <a16:creationId xmlns:a16="http://schemas.microsoft.com/office/drawing/2014/main" id="{9F72BAC1-8961-2833-DB65-596A4B13E550}"/>
              </a:ext>
            </a:extLst>
          </p:cNvPr>
          <p:cNvSpPr/>
          <p:nvPr/>
        </p:nvSpPr>
        <p:spPr>
          <a:xfrm>
            <a:off x="8224749" y="543841"/>
            <a:ext cx="817153" cy="36933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100%</a:t>
            </a:r>
          </a:p>
        </p:txBody>
      </p:sp>
      <p:sp>
        <p:nvSpPr>
          <p:cNvPr id="88" name="textruta 87">
            <a:extLst>
              <a:ext uri="{FF2B5EF4-FFF2-40B4-BE49-F238E27FC236}">
                <a16:creationId xmlns:a16="http://schemas.microsoft.com/office/drawing/2014/main" id="{6BC8E376-C606-B5A3-578A-7CED3429D2D1}"/>
              </a:ext>
            </a:extLst>
          </p:cNvPr>
          <p:cNvSpPr txBox="1"/>
          <p:nvPr/>
        </p:nvSpPr>
        <p:spPr>
          <a:xfrm>
            <a:off x="5356413" y="150534"/>
            <a:ext cx="3295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VRI-Diagnos &amp; ordination:</a:t>
            </a:r>
          </a:p>
        </p:txBody>
      </p:sp>
      <p:sp>
        <p:nvSpPr>
          <p:cNvPr id="89" name="textruta 88">
            <a:extLst>
              <a:ext uri="{FF2B5EF4-FFF2-40B4-BE49-F238E27FC236}">
                <a16:creationId xmlns:a16="http://schemas.microsoft.com/office/drawing/2014/main" id="{2660C556-CE78-D3C4-A102-B8E633380619}"/>
              </a:ext>
            </a:extLst>
          </p:cNvPr>
          <p:cNvSpPr txBox="1"/>
          <p:nvPr/>
        </p:nvSpPr>
        <p:spPr>
          <a:xfrm>
            <a:off x="5427943" y="3062722"/>
            <a:ext cx="3004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Ej-VRI:</a:t>
            </a:r>
          </a:p>
        </p:txBody>
      </p:sp>
      <p:cxnSp>
        <p:nvCxnSpPr>
          <p:cNvPr id="90" name="Rak pilkoppling 89">
            <a:extLst>
              <a:ext uri="{FF2B5EF4-FFF2-40B4-BE49-F238E27FC236}">
                <a16:creationId xmlns:a16="http://schemas.microsoft.com/office/drawing/2014/main" id="{BC2D1421-EAA7-AF3F-6D17-8AD35F9347E1}"/>
              </a:ext>
            </a:extLst>
          </p:cNvPr>
          <p:cNvCxnSpPr>
            <a:cxnSpLocks/>
            <a:stCxn id="64" idx="3"/>
            <a:endCxn id="82" idx="1"/>
          </p:cNvCxnSpPr>
          <p:nvPr/>
        </p:nvCxnSpPr>
        <p:spPr>
          <a:xfrm flipV="1">
            <a:off x="4162915" y="2041988"/>
            <a:ext cx="559655" cy="11953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Rak pilkoppling 92">
            <a:extLst>
              <a:ext uri="{FF2B5EF4-FFF2-40B4-BE49-F238E27FC236}">
                <a16:creationId xmlns:a16="http://schemas.microsoft.com/office/drawing/2014/main" id="{2D9961BE-5DAC-09AB-7A6D-414D30B10A98}"/>
              </a:ext>
            </a:extLst>
          </p:cNvPr>
          <p:cNvCxnSpPr>
            <a:cxnSpLocks/>
            <a:stCxn id="64" idx="3"/>
            <a:endCxn id="69" idx="1"/>
          </p:cNvCxnSpPr>
          <p:nvPr/>
        </p:nvCxnSpPr>
        <p:spPr>
          <a:xfrm>
            <a:off x="4162915" y="3237290"/>
            <a:ext cx="546988" cy="16933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Rak pilkoppling 95">
            <a:extLst>
              <a:ext uri="{FF2B5EF4-FFF2-40B4-BE49-F238E27FC236}">
                <a16:creationId xmlns:a16="http://schemas.microsoft.com/office/drawing/2014/main" id="{1529F5FB-8242-FBC9-5433-AFC0EE6B81DC}"/>
              </a:ext>
            </a:extLst>
          </p:cNvPr>
          <p:cNvCxnSpPr>
            <a:cxnSpLocks/>
            <a:stCxn id="14" idx="1"/>
            <a:endCxn id="82" idx="3"/>
          </p:cNvCxnSpPr>
          <p:nvPr/>
        </p:nvCxnSpPr>
        <p:spPr>
          <a:xfrm flipH="1" flipV="1">
            <a:off x="9267985" y="2041988"/>
            <a:ext cx="417303" cy="1049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Rak pilkoppling 98">
            <a:extLst>
              <a:ext uri="{FF2B5EF4-FFF2-40B4-BE49-F238E27FC236}">
                <a16:creationId xmlns:a16="http://schemas.microsoft.com/office/drawing/2014/main" id="{C5056AA8-10B9-CF12-AE35-D408CB9E01F8}"/>
              </a:ext>
            </a:extLst>
          </p:cNvPr>
          <p:cNvCxnSpPr>
            <a:cxnSpLocks/>
            <a:stCxn id="14" idx="1"/>
            <a:endCxn id="69" idx="3"/>
          </p:cNvCxnSpPr>
          <p:nvPr/>
        </p:nvCxnSpPr>
        <p:spPr>
          <a:xfrm flipH="1">
            <a:off x="9255318" y="3091561"/>
            <a:ext cx="429970" cy="18390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ruta 101">
            <a:extLst>
              <a:ext uri="{FF2B5EF4-FFF2-40B4-BE49-F238E27FC236}">
                <a16:creationId xmlns:a16="http://schemas.microsoft.com/office/drawing/2014/main" id="{39A32C71-C7DA-C800-FF79-87FCABEC732F}"/>
              </a:ext>
            </a:extLst>
          </p:cNvPr>
          <p:cNvSpPr txBox="1"/>
          <p:nvPr/>
        </p:nvSpPr>
        <p:spPr>
          <a:xfrm>
            <a:off x="4742252" y="2719603"/>
            <a:ext cx="475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Kön   Åldersgrupp   Huvuddiagnos   Ej VRI</a:t>
            </a:r>
          </a:p>
        </p:txBody>
      </p:sp>
      <p:sp>
        <p:nvSpPr>
          <p:cNvPr id="103" name="Rektangel: rundade hörn 102">
            <a:extLst>
              <a:ext uri="{FF2B5EF4-FFF2-40B4-BE49-F238E27FC236}">
                <a16:creationId xmlns:a16="http://schemas.microsoft.com/office/drawing/2014/main" id="{C1CB5DC1-2B79-2EBB-0D60-B4C2FB5FA1CC}"/>
              </a:ext>
            </a:extLst>
          </p:cNvPr>
          <p:cNvSpPr/>
          <p:nvPr/>
        </p:nvSpPr>
        <p:spPr>
          <a:xfrm>
            <a:off x="4492487" y="79513"/>
            <a:ext cx="5051855" cy="6227357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5" name="Bild 104" descr="Stapeldiagram med hel fyllning">
            <a:extLst>
              <a:ext uri="{FF2B5EF4-FFF2-40B4-BE49-F238E27FC236}">
                <a16:creationId xmlns:a16="http://schemas.microsoft.com/office/drawing/2014/main" id="{E45C42BF-6512-8A82-1F4B-3947327B44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03477" y="5372793"/>
            <a:ext cx="1769757" cy="1769757"/>
          </a:xfrm>
          <a:prstGeom prst="rect">
            <a:avLst/>
          </a:prstGeom>
        </p:spPr>
      </p:pic>
      <p:sp>
        <p:nvSpPr>
          <p:cNvPr id="106" name="Pil: nedåt 105">
            <a:extLst>
              <a:ext uri="{FF2B5EF4-FFF2-40B4-BE49-F238E27FC236}">
                <a16:creationId xmlns:a16="http://schemas.microsoft.com/office/drawing/2014/main" id="{BF30A7E4-2F7D-5AEB-B720-A098D2B7FF2C}"/>
              </a:ext>
            </a:extLst>
          </p:cNvPr>
          <p:cNvSpPr/>
          <p:nvPr/>
        </p:nvSpPr>
        <p:spPr>
          <a:xfrm rot="4049808">
            <a:off x="3951489" y="5582632"/>
            <a:ext cx="546988" cy="76490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8" name="textruta 107">
            <a:extLst>
              <a:ext uri="{FF2B5EF4-FFF2-40B4-BE49-F238E27FC236}">
                <a16:creationId xmlns:a16="http://schemas.microsoft.com/office/drawing/2014/main" id="{5F222442-BD1B-3633-2B5D-6A8366A7855F}"/>
              </a:ext>
            </a:extLst>
          </p:cNvPr>
          <p:cNvSpPr txBox="1"/>
          <p:nvPr/>
        </p:nvSpPr>
        <p:spPr>
          <a:xfrm>
            <a:off x="1652768" y="13282"/>
            <a:ext cx="2052129" cy="646331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VRI-registrering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47B055A-13BA-820D-5711-FF952B0189E1}"/>
              </a:ext>
            </a:extLst>
          </p:cNvPr>
          <p:cNvSpPr txBox="1"/>
          <p:nvPr/>
        </p:nvSpPr>
        <p:spPr>
          <a:xfrm>
            <a:off x="9591153" y="1262649"/>
            <a:ext cx="25036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srgbClr val="79072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Vårdtillfälle med VRI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srgbClr val="57983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Vårdtillfälle utan VRI</a:t>
            </a:r>
          </a:p>
        </p:txBody>
      </p:sp>
    </p:spTree>
    <p:extLst>
      <p:ext uri="{BB962C8B-B14F-4D97-AF65-F5344CB8AC3E}">
        <p14:creationId xmlns:p14="http://schemas.microsoft.com/office/powerpoint/2010/main" val="789302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4" grpId="0" animBg="1"/>
      <p:bldP spid="12" grpId="0"/>
      <p:bldP spid="14" grpId="0" animBg="1"/>
      <p:bldP spid="17" grpId="0"/>
      <p:bldP spid="20" grpId="0"/>
      <p:bldP spid="29" grpId="0"/>
      <p:bldP spid="33" grpId="0"/>
      <p:bldP spid="56" grpId="0"/>
      <p:bldP spid="57" grpId="0"/>
      <p:bldP spid="59" grpId="0" animBg="1"/>
      <p:bldP spid="60" grpId="0" animBg="1"/>
      <p:bldP spid="61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/>
      <p:bldP spid="89" grpId="0"/>
      <p:bldP spid="102" grpId="0"/>
      <p:bldP spid="103" grpId="0" animBg="1"/>
      <p:bldP spid="106" grpId="0" animBg="1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C448A9-C401-C8C2-3B16-07E004295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25" y="339243"/>
            <a:ext cx="9360000" cy="1296000"/>
          </a:xfrm>
        </p:spPr>
        <p:txBody>
          <a:bodyPr/>
          <a:lstStyle/>
          <a:p>
            <a:r>
              <a:rPr lang="sv-SE" dirty="0"/>
              <a:t>Bakgrundsdata</a:t>
            </a:r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BD1BE517-E957-AA48-DC34-FD3B0B003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1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VRI-kostnader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8175E87-A09D-BCF2-667A-D60BC9890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EB9E62-4301-493A-8C73-0409F1A2D539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90A51BA-C825-F33E-37AA-8E7A98F4C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1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2026-09-29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79D021B8-3E6A-9C7A-9626-6D4A0EA17F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9888" y="1300508"/>
            <a:ext cx="10235812" cy="3780000"/>
          </a:xfrm>
        </p:spPr>
        <p:txBody>
          <a:bodyPr/>
          <a:lstStyle/>
          <a:p>
            <a:r>
              <a:rPr lang="sv-SE" dirty="0"/>
              <a:t>Från regionens </a:t>
            </a:r>
            <a:r>
              <a:rPr lang="sv-SE" b="1" dirty="0"/>
              <a:t>KPP-databas</a:t>
            </a:r>
            <a:r>
              <a:rPr lang="sv-SE" dirty="0"/>
              <a:t> enligt SKRs regelverk</a:t>
            </a:r>
          </a:p>
          <a:p>
            <a:pPr lvl="2"/>
            <a:r>
              <a:rPr lang="sv-SE" dirty="0"/>
              <a:t>hämtar snittkostnad för vårdtillfälle med viss </a:t>
            </a:r>
            <a:r>
              <a:rPr lang="sv-SE" b="1" dirty="0"/>
              <a:t>huvuddiagnos</a:t>
            </a:r>
            <a:r>
              <a:rPr lang="sv-SE" dirty="0"/>
              <a:t>, </a:t>
            </a:r>
            <a:r>
              <a:rPr lang="sv-SE" b="1" dirty="0"/>
              <a:t>kön</a:t>
            </a:r>
            <a:r>
              <a:rPr lang="sv-SE" dirty="0"/>
              <a:t> och </a:t>
            </a:r>
            <a:r>
              <a:rPr lang="sv-SE" b="1" dirty="0"/>
              <a:t>åldersgrupp</a:t>
            </a:r>
          </a:p>
          <a:p>
            <a:r>
              <a:rPr lang="sv-SE" dirty="0"/>
              <a:t>Data insamlad för </a:t>
            </a:r>
            <a:r>
              <a:rPr lang="sv-SE" b="1" dirty="0"/>
              <a:t>6 år </a:t>
            </a:r>
            <a:r>
              <a:rPr lang="sv-SE" dirty="0"/>
              <a:t>för att skapa bra underlag för snittvärden</a:t>
            </a:r>
          </a:p>
          <a:p>
            <a:r>
              <a:rPr lang="sv-SE" dirty="0"/>
              <a:t>T ex. Vad kostar i snitt vården av en </a:t>
            </a:r>
            <a:r>
              <a:rPr lang="sv-SE" b="1" dirty="0"/>
              <a:t>60-70</a:t>
            </a:r>
            <a:r>
              <a:rPr lang="sv-SE" dirty="0"/>
              <a:t> årig </a:t>
            </a:r>
            <a:r>
              <a:rPr lang="sv-SE" b="1" dirty="0"/>
              <a:t>man</a:t>
            </a:r>
            <a:r>
              <a:rPr lang="sv-SE" dirty="0"/>
              <a:t> med huvuddiagnos </a:t>
            </a:r>
            <a:r>
              <a:rPr lang="sv-SE" b="1" dirty="0"/>
              <a:t>hjärtinfarkt</a:t>
            </a:r>
            <a:r>
              <a:rPr lang="sv-SE" dirty="0"/>
              <a:t>?</a:t>
            </a:r>
          </a:p>
        </p:txBody>
      </p:sp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882DED8D-05FF-A435-D7CD-C579EDCD049F}"/>
              </a:ext>
            </a:extLst>
          </p:cNvPr>
          <p:cNvGraphicFramePr>
            <a:graphicFrameLocks noGrp="1"/>
          </p:cNvGraphicFramePr>
          <p:nvPr/>
        </p:nvGraphicFramePr>
        <p:xfrm>
          <a:off x="1525814" y="4320116"/>
          <a:ext cx="81280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34288540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93579249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86942308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8628026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Utan VRI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Med VRI Pneumoni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Med VRI UVI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983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Totalkostnad </a:t>
                      </a:r>
                      <a:r>
                        <a:rPr lang="sv-SE" dirty="0" err="1"/>
                        <a:t>vtf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250 tkr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410 tkr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367 tkr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010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Merkostnad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160 tkr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117 tkr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59000"/>
                  </a:ext>
                </a:extLst>
              </a:tr>
            </a:tbl>
          </a:graphicData>
        </a:graphic>
      </p:graphicFrame>
      <p:sp>
        <p:nvSpPr>
          <p:cNvPr id="8" name="Ellips 7">
            <a:extLst>
              <a:ext uri="{FF2B5EF4-FFF2-40B4-BE49-F238E27FC236}">
                <a16:creationId xmlns:a16="http://schemas.microsoft.com/office/drawing/2014/main" id="{A3E4903C-DB22-2186-62F7-B5DCA32B6181}"/>
              </a:ext>
            </a:extLst>
          </p:cNvPr>
          <p:cNvSpPr/>
          <p:nvPr/>
        </p:nvSpPr>
        <p:spPr>
          <a:xfrm>
            <a:off x="5494421" y="5311943"/>
            <a:ext cx="1203158" cy="44934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Ellips 8">
            <a:extLst>
              <a:ext uri="{FF2B5EF4-FFF2-40B4-BE49-F238E27FC236}">
                <a16:creationId xmlns:a16="http://schemas.microsoft.com/office/drawing/2014/main" id="{444FA23D-21E1-5AD9-0C9C-3733F9846CF6}"/>
              </a:ext>
            </a:extLst>
          </p:cNvPr>
          <p:cNvSpPr/>
          <p:nvPr/>
        </p:nvSpPr>
        <p:spPr>
          <a:xfrm>
            <a:off x="7487652" y="5311943"/>
            <a:ext cx="1203158" cy="44934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3337FB67-E2A7-4DBB-B425-C4A21C7CDEFA}"/>
              </a:ext>
            </a:extLst>
          </p:cNvPr>
          <p:cNvSpPr txBox="1"/>
          <p:nvPr/>
        </p:nvSpPr>
        <p:spPr>
          <a:xfrm>
            <a:off x="9797530" y="0"/>
            <a:ext cx="23944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Bild framtagen av David Edenvik</a:t>
            </a:r>
          </a:p>
        </p:txBody>
      </p:sp>
    </p:spTree>
    <p:extLst>
      <p:ext uri="{BB962C8B-B14F-4D97-AF65-F5344CB8AC3E}">
        <p14:creationId xmlns:p14="http://schemas.microsoft.com/office/powerpoint/2010/main" val="36774356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393D133-144F-0DC0-A9F2-573697079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25" y="359671"/>
            <a:ext cx="9360000" cy="1296000"/>
          </a:xfrm>
        </p:spPr>
        <p:txBody>
          <a:bodyPr/>
          <a:lstStyle/>
          <a:p>
            <a:r>
              <a:rPr lang="sv-SE" dirty="0"/>
              <a:t>Begränsningar</a:t>
            </a:r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F3E405D2-DB33-F4BB-ACF2-FBCB09147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1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VRI-kostnader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BCDFC91-1E71-86F8-B872-1575E80D4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EB9E62-4301-493A-8C73-0409F1A2D539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D19455BA-B9D4-0993-D83C-A4BB1B5992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2698" y="1394414"/>
            <a:ext cx="9359900" cy="414913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sv-SE" sz="2000" dirty="0"/>
              <a:t>Tar ej hänsyn till </a:t>
            </a:r>
            <a:r>
              <a:rPr lang="sv-SE" sz="2000" b="1" dirty="0"/>
              <a:t>samhällskostnader</a:t>
            </a:r>
            <a:r>
              <a:rPr lang="sv-SE" sz="2000" dirty="0"/>
              <a:t> relaterat till ökad sjuklighet hos individen</a:t>
            </a:r>
          </a:p>
          <a:p>
            <a:pPr>
              <a:lnSpc>
                <a:spcPct val="100000"/>
              </a:lnSpc>
            </a:pPr>
            <a:r>
              <a:rPr lang="sv-SE" sz="2000" dirty="0"/>
              <a:t>Fångar endast </a:t>
            </a:r>
            <a:r>
              <a:rPr lang="sv-SE" sz="2000" b="1" dirty="0"/>
              <a:t>kostnader registrerade inom regionen</a:t>
            </a:r>
            <a:r>
              <a:rPr lang="sv-SE" sz="2000" dirty="0"/>
              <a:t>, alla kostnader är inte undvikbara relaterat till kostnader för personal, lokaler m.m.</a:t>
            </a:r>
          </a:p>
          <a:p>
            <a:pPr>
              <a:lnSpc>
                <a:spcPct val="100000"/>
              </a:lnSpc>
            </a:pPr>
            <a:r>
              <a:rPr lang="sv-SE" sz="2000" dirty="0"/>
              <a:t>Alla VRI är inte </a:t>
            </a:r>
            <a:r>
              <a:rPr lang="sv-SE" sz="2000" b="1" dirty="0"/>
              <a:t>undvikbara</a:t>
            </a:r>
            <a:r>
              <a:rPr lang="sv-SE" sz="2000" dirty="0"/>
              <a:t>, därmed kan inte hela merkostnaden undvikas</a:t>
            </a:r>
          </a:p>
          <a:p>
            <a:pPr>
              <a:lnSpc>
                <a:spcPct val="100000"/>
              </a:lnSpc>
            </a:pPr>
            <a:r>
              <a:rPr lang="sv-SE" sz="2000" dirty="0"/>
              <a:t>Är </a:t>
            </a:r>
            <a:r>
              <a:rPr lang="sv-SE" sz="2000" b="1" dirty="0"/>
              <a:t>beroende av vad läkarna registrerar</a:t>
            </a:r>
            <a:r>
              <a:rPr lang="sv-SE" sz="2000" dirty="0"/>
              <a:t> som orsak vid antibiotikaordination samt vilken huvuddiagnos som sätts på vårdtillfället</a:t>
            </a:r>
          </a:p>
          <a:p>
            <a:pPr>
              <a:lnSpc>
                <a:spcPct val="100000"/>
              </a:lnSpc>
            </a:pPr>
            <a:r>
              <a:rPr lang="sv-SE" sz="2000" dirty="0"/>
              <a:t>Fångar </a:t>
            </a:r>
            <a:r>
              <a:rPr lang="sv-SE" sz="2000" b="1" dirty="0"/>
              <a:t>bara VRI på vårdtillfällen</a:t>
            </a:r>
            <a:r>
              <a:rPr lang="sv-SE" sz="2000" dirty="0"/>
              <a:t>, kostnader för öppenvårdsbesök på sjukhus eller primärvård innefattas ej</a:t>
            </a:r>
          </a:p>
          <a:p>
            <a:pPr>
              <a:lnSpc>
                <a:spcPct val="100000"/>
              </a:lnSpc>
            </a:pPr>
            <a:r>
              <a:rPr lang="sv-SE" sz="2000" dirty="0"/>
              <a:t>Mäter </a:t>
            </a:r>
            <a:r>
              <a:rPr lang="sv-SE" sz="2000" b="1" dirty="0"/>
              <a:t>ett vårdtillfälle åt gången </a:t>
            </a:r>
            <a:r>
              <a:rPr lang="sv-SE" sz="2000" dirty="0"/>
              <a:t>även om en infektion kan följa över flera vårdtillfällen, detta har </a:t>
            </a:r>
            <a:r>
              <a:rPr lang="sv-SE" sz="2000" dirty="0" err="1"/>
              <a:t>påvberkan</a:t>
            </a:r>
            <a:r>
              <a:rPr lang="sv-SE" sz="2000" dirty="0"/>
              <a:t> när vi tittar på snitt per </a:t>
            </a:r>
            <a:r>
              <a:rPr lang="sv-SE" sz="2000" dirty="0" err="1"/>
              <a:t>vtf</a:t>
            </a:r>
            <a:r>
              <a:rPr lang="sv-SE" sz="2000" dirty="0"/>
              <a:t> med infektion</a:t>
            </a:r>
          </a:p>
          <a:p>
            <a:pPr>
              <a:lnSpc>
                <a:spcPct val="100000"/>
              </a:lnSpc>
            </a:pPr>
            <a:r>
              <a:rPr lang="sv-SE" sz="2000" dirty="0"/>
              <a:t>Fångar inte kostnader för smittspridningar inom sjukhus </a:t>
            </a:r>
            <a:r>
              <a:rPr lang="sv-SE" sz="2000" b="1" dirty="0"/>
              <a:t>som ej </a:t>
            </a:r>
            <a:r>
              <a:rPr lang="sv-SE" sz="2000" b="1" dirty="0" err="1"/>
              <a:t>antibiotikbehandlas</a:t>
            </a:r>
            <a:r>
              <a:rPr lang="sv-SE" sz="2000" dirty="0"/>
              <a:t>. Till exempel smittspridning av VRE och vinterkräksjuka</a:t>
            </a:r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B548F781-8C01-8E98-3C3F-2C2C2140D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1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2026-09-29</a:t>
            </a:r>
          </a:p>
        </p:txBody>
      </p:sp>
    </p:spTree>
    <p:extLst>
      <p:ext uri="{BB962C8B-B14F-4D97-AF65-F5344CB8AC3E}">
        <p14:creationId xmlns:p14="http://schemas.microsoft.com/office/powerpoint/2010/main" val="3810780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ED8DFEB-6C6F-4B12-47AD-429116405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Merkostnad för VRI per verksamhet</a:t>
            </a:r>
          </a:p>
        </p:txBody>
      </p:sp>
    </p:spTree>
    <p:extLst>
      <p:ext uri="{BB962C8B-B14F-4D97-AF65-F5344CB8AC3E}">
        <p14:creationId xmlns:p14="http://schemas.microsoft.com/office/powerpoint/2010/main" val="901093646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1618677-543B-CC1B-2C82-0C9D5024ACB8}"/>
              </a:ext>
            </a:extLst>
          </p:cNvPr>
          <p:cNvGraphicFramePr>
            <a:graphicFrameLocks/>
          </p:cNvGraphicFramePr>
          <p:nvPr/>
        </p:nvGraphicFramePr>
        <p:xfrm>
          <a:off x="3880184" y="560720"/>
          <a:ext cx="2775280" cy="5667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Platshållare för sidfot 1">
            <a:extLst>
              <a:ext uri="{FF2B5EF4-FFF2-40B4-BE49-F238E27FC236}">
                <a16:creationId xmlns:a16="http://schemas.microsoft.com/office/drawing/2014/main" id="{D3611F16-59B3-07CD-D777-C20B19D9F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1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VRI-kostnader</a:t>
            </a:r>
            <a:endParaRPr kumimoji="0" lang="sv-SE" sz="1200" b="0" i="0" u="none" strike="noStrike" kern="1200" cap="none" spc="1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8437CE76-FA78-B68A-050E-A1F403E1B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EB9E62-4301-493A-8C73-0409F1A2D539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ubrik 4">
            <a:extLst>
              <a:ext uri="{FF2B5EF4-FFF2-40B4-BE49-F238E27FC236}">
                <a16:creationId xmlns:a16="http://schemas.microsoft.com/office/drawing/2014/main" id="{B30FA438-D643-2C20-90EE-EDD839306131}"/>
              </a:ext>
            </a:extLst>
          </p:cNvPr>
          <p:cNvSpPr txBox="1">
            <a:spLocks/>
          </p:cNvSpPr>
          <p:nvPr/>
        </p:nvSpPr>
        <p:spPr>
          <a:xfrm>
            <a:off x="2170938" y="149505"/>
            <a:ext cx="7850125" cy="41121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 baseline="0">
                <a:solidFill>
                  <a:srgbClr val="B1063A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srgbClr val="B1063A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2025 - Vad kostade vårdtillfällena med VRI i jämförelse med samma antal liknande vårdtillfällen utan VRI?</a:t>
            </a:r>
            <a:endParaRPr kumimoji="0" lang="sv-SE" sz="1800" b="1" i="0" u="none" strike="noStrike" kern="1200" cap="none" spc="0" normalizeH="0" baseline="0" noProof="0" dirty="0">
              <a:ln>
                <a:noFill/>
              </a:ln>
              <a:solidFill>
                <a:srgbClr val="B1063A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9" name="Platshållare för datum 8">
            <a:extLst>
              <a:ext uri="{FF2B5EF4-FFF2-40B4-BE49-F238E27FC236}">
                <a16:creationId xmlns:a16="http://schemas.microsoft.com/office/drawing/2014/main" id="{C5E29395-FD1D-232F-F3F1-C6B29E58F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1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2026-09-29</a:t>
            </a:r>
          </a:p>
        </p:txBody>
      </p:sp>
      <p:sp>
        <p:nvSpPr>
          <p:cNvPr id="6" name="Höger klammerparentes 5">
            <a:extLst>
              <a:ext uri="{FF2B5EF4-FFF2-40B4-BE49-F238E27FC236}">
                <a16:creationId xmlns:a16="http://schemas.microsoft.com/office/drawing/2014/main" id="{6142C999-6ABD-24DE-E1A1-2CF0017110A6}"/>
              </a:ext>
            </a:extLst>
          </p:cNvPr>
          <p:cNvSpPr/>
          <p:nvPr/>
        </p:nvSpPr>
        <p:spPr>
          <a:xfrm>
            <a:off x="5221713" y="1245268"/>
            <a:ext cx="360947" cy="3254543"/>
          </a:xfrm>
          <a:prstGeom prst="righ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Höger klammerparentes 9">
            <a:extLst>
              <a:ext uri="{FF2B5EF4-FFF2-40B4-BE49-F238E27FC236}">
                <a16:creationId xmlns:a16="http://schemas.microsoft.com/office/drawing/2014/main" id="{1B2A8070-AE83-D6A1-C6D2-28BFC17C4F72}"/>
              </a:ext>
            </a:extLst>
          </p:cNvPr>
          <p:cNvSpPr/>
          <p:nvPr/>
        </p:nvSpPr>
        <p:spPr>
          <a:xfrm>
            <a:off x="6927917" y="1245269"/>
            <a:ext cx="360947" cy="824164"/>
          </a:xfrm>
          <a:prstGeom prst="righ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Höger klammerparentes 10">
            <a:extLst>
              <a:ext uri="{FF2B5EF4-FFF2-40B4-BE49-F238E27FC236}">
                <a16:creationId xmlns:a16="http://schemas.microsoft.com/office/drawing/2014/main" id="{A3229454-AEC0-0130-7DA6-BF2952121738}"/>
              </a:ext>
            </a:extLst>
          </p:cNvPr>
          <p:cNvSpPr/>
          <p:nvPr/>
        </p:nvSpPr>
        <p:spPr>
          <a:xfrm>
            <a:off x="6938614" y="2069434"/>
            <a:ext cx="360947" cy="2430378"/>
          </a:xfrm>
          <a:prstGeom prst="righ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1E164FA4-FE6B-9B7E-75FC-B24DEE74F71B}"/>
              </a:ext>
            </a:extLst>
          </p:cNvPr>
          <p:cNvSpPr txBox="1"/>
          <p:nvPr/>
        </p:nvSpPr>
        <p:spPr>
          <a:xfrm>
            <a:off x="5582660" y="2549373"/>
            <a:ext cx="1479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Merkostnad </a:t>
            </a: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219 mnkr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88DD5EBA-76C1-1BA4-2FED-5DDC642CD93E}"/>
              </a:ext>
            </a:extLst>
          </p:cNvPr>
          <p:cNvSpPr txBox="1"/>
          <p:nvPr/>
        </p:nvSpPr>
        <p:spPr>
          <a:xfrm>
            <a:off x="7299560" y="1334185"/>
            <a:ext cx="2915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Rörliga kostnader (20%?):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44 mnkr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9107E1DA-384D-2C13-85D2-84ADAEC9DD2B}"/>
              </a:ext>
            </a:extLst>
          </p:cNvPr>
          <p:cNvSpPr txBox="1"/>
          <p:nvPr/>
        </p:nvSpPr>
        <p:spPr>
          <a:xfrm>
            <a:off x="7299561" y="2961457"/>
            <a:ext cx="2180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Fasta kostnader: </a:t>
            </a: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175 mnkr</a:t>
            </a: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FBE9E102-83A2-3A30-392C-CA56C8158754}"/>
              </a:ext>
            </a:extLst>
          </p:cNvPr>
          <p:cNvSpPr txBox="1"/>
          <p:nvPr/>
        </p:nvSpPr>
        <p:spPr>
          <a:xfrm>
            <a:off x="483276" y="861982"/>
            <a:ext cx="2422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Vårdtillfällen med VRI</a:t>
            </a: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7D0B4834-C821-8B29-5AEF-8152F7FD2F4C}"/>
              </a:ext>
            </a:extLst>
          </p:cNvPr>
          <p:cNvSpPr txBox="1"/>
          <p:nvPr/>
        </p:nvSpPr>
        <p:spPr>
          <a:xfrm>
            <a:off x="483276" y="1314444"/>
            <a:ext cx="24223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Motsvarande vårdtillfällen utan VRI</a:t>
            </a:r>
          </a:p>
        </p:txBody>
      </p:sp>
      <p:pic>
        <p:nvPicPr>
          <p:cNvPr id="18" name="Bildobjekt 17">
            <a:extLst>
              <a:ext uri="{FF2B5EF4-FFF2-40B4-BE49-F238E27FC236}">
                <a16:creationId xmlns:a16="http://schemas.microsoft.com/office/drawing/2014/main" id="{45594207-7C73-4F12-1766-F597660F15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992" y="879565"/>
            <a:ext cx="295316" cy="261974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DFEA0B9A-07E0-5BAE-5B5A-738373CEA1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533" y="1433635"/>
            <a:ext cx="293057" cy="287629"/>
          </a:xfrm>
          <a:prstGeom prst="rect">
            <a:avLst/>
          </a:prstGeom>
        </p:spPr>
      </p:pic>
      <p:sp>
        <p:nvSpPr>
          <p:cNvPr id="21" name="textruta 20">
            <a:extLst>
              <a:ext uri="{FF2B5EF4-FFF2-40B4-BE49-F238E27FC236}">
                <a16:creationId xmlns:a16="http://schemas.microsoft.com/office/drawing/2014/main" id="{2A9FA75F-9A12-4DAA-6FD6-0D64688A054F}"/>
              </a:ext>
            </a:extLst>
          </p:cNvPr>
          <p:cNvSpPr txBox="1"/>
          <p:nvPr/>
        </p:nvSpPr>
        <p:spPr>
          <a:xfrm>
            <a:off x="9797530" y="0"/>
            <a:ext cx="23944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Bild framtagen av David Edenvik</a:t>
            </a:r>
          </a:p>
        </p:txBody>
      </p:sp>
    </p:spTree>
    <p:extLst>
      <p:ext uri="{BB962C8B-B14F-4D97-AF65-F5344CB8AC3E}">
        <p14:creationId xmlns:p14="http://schemas.microsoft.com/office/powerpoint/2010/main" val="4912120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  <p:bldP spid="12" grpId="0"/>
      <p:bldP spid="13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0B2875C-BF79-5DEC-6DC1-27BD1DBD3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1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2026-09-29</a:t>
            </a:r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23F2C0F2-6982-AE11-E83E-F5C42C451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1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VRI-kostnader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1914FA5-A19D-9E9B-88C3-2EEEFEEEB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EB9E62-4301-493A-8C73-0409F1A2D539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8" name="Platshållare för innehåll 7">
            <a:extLst>
              <a:ext uri="{FF2B5EF4-FFF2-40B4-BE49-F238E27FC236}">
                <a16:creationId xmlns:a16="http://schemas.microsoft.com/office/drawing/2014/main" id="{1680A498-5274-A203-F1E5-6ACA1967AA7D}"/>
              </a:ext>
            </a:extLst>
          </p:cNvPr>
          <p:cNvGraphicFramePr>
            <a:graphicFrameLocks noGrp="1"/>
          </p:cNvGraphicFramePr>
          <p:nvPr>
            <p:ph sz="quarter" idx="15"/>
          </p:nvPr>
        </p:nvGraphicFramePr>
        <p:xfrm>
          <a:off x="34925" y="120650"/>
          <a:ext cx="12085638" cy="6038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10646920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362B6E4-014E-6DE0-23A6-E86B25A1E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1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2026-09-29</a:t>
            </a:r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C2A2CC40-8C82-0C46-7387-AB8674325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1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VRI-kostnader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5839060-E302-9176-5AC1-EEDC405C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EB9E62-4301-493A-8C73-0409F1A2D539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9" name="Platshållare för innehåll 8">
            <a:extLst>
              <a:ext uri="{FF2B5EF4-FFF2-40B4-BE49-F238E27FC236}">
                <a16:creationId xmlns:a16="http://schemas.microsoft.com/office/drawing/2014/main" id="{E264B644-21F2-E4ED-B8D3-E19B7E329C9B}"/>
              </a:ext>
            </a:extLst>
          </p:cNvPr>
          <p:cNvGraphicFramePr>
            <a:graphicFrameLocks noGrp="1"/>
          </p:cNvGraphicFramePr>
          <p:nvPr>
            <p:ph sz="quarter" idx="15"/>
          </p:nvPr>
        </p:nvGraphicFramePr>
        <p:xfrm>
          <a:off x="34925" y="120650"/>
          <a:ext cx="12085638" cy="6038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Rak koppling 5">
            <a:extLst>
              <a:ext uri="{FF2B5EF4-FFF2-40B4-BE49-F238E27FC236}">
                <a16:creationId xmlns:a16="http://schemas.microsoft.com/office/drawing/2014/main" id="{96F38135-2E99-03E1-9A8F-2F681BEF9226}"/>
              </a:ext>
            </a:extLst>
          </p:cNvPr>
          <p:cNvCxnSpPr/>
          <p:nvPr/>
        </p:nvCxnSpPr>
        <p:spPr>
          <a:xfrm>
            <a:off x="9944100" y="556961"/>
            <a:ext cx="0" cy="5671039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9334289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0DA24-41BE-1E16-0BFE-E48536892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A05BBA4-899C-A707-D300-585423533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Merkostnad för VRI per infektionstyp</a:t>
            </a:r>
          </a:p>
        </p:txBody>
      </p:sp>
    </p:spTree>
    <p:extLst>
      <p:ext uri="{BB962C8B-B14F-4D97-AF65-F5344CB8AC3E}">
        <p14:creationId xmlns:p14="http://schemas.microsoft.com/office/powerpoint/2010/main" val="3146336090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0B623A70-6B73-96C6-0828-C4E97ADF5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1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2026-09-29</a:t>
            </a:r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F6075F75-FD0A-4BFF-5183-CFBF7DC25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1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VRI-kostnader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70A7EC1-1C5F-2296-BA30-91E259085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EB9E62-4301-493A-8C73-0409F1A2D539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12" name="Platshållare för innehåll 11">
            <a:extLst>
              <a:ext uri="{FF2B5EF4-FFF2-40B4-BE49-F238E27FC236}">
                <a16:creationId xmlns:a16="http://schemas.microsoft.com/office/drawing/2014/main" id="{6A1FFF7D-1C60-E0B1-95A5-229702AFC19C}"/>
              </a:ext>
            </a:extLst>
          </p:cNvPr>
          <p:cNvGraphicFramePr>
            <a:graphicFrameLocks noGrp="1"/>
          </p:cNvGraphicFramePr>
          <p:nvPr>
            <p:ph sz="quarter" idx="15"/>
          </p:nvPr>
        </p:nvGraphicFramePr>
        <p:xfrm>
          <a:off x="34925" y="120650"/>
          <a:ext cx="12085638" cy="6038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Rak koppling 4">
            <a:extLst>
              <a:ext uri="{FF2B5EF4-FFF2-40B4-BE49-F238E27FC236}">
                <a16:creationId xmlns:a16="http://schemas.microsoft.com/office/drawing/2014/main" id="{0B172F4E-0B53-7FAA-4947-032DA99AC691}"/>
              </a:ext>
            </a:extLst>
          </p:cNvPr>
          <p:cNvCxnSpPr/>
          <p:nvPr/>
        </p:nvCxnSpPr>
        <p:spPr>
          <a:xfrm>
            <a:off x="10442121" y="556961"/>
            <a:ext cx="0" cy="5671039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6282027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8B84B-6B7F-411F-9393-05C8C335F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AA56FCE-54D4-4529-7114-5637DCC34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Medelmerkostnad för VRI per infektionstyp</a:t>
            </a:r>
          </a:p>
        </p:txBody>
      </p:sp>
    </p:spTree>
    <p:extLst>
      <p:ext uri="{BB962C8B-B14F-4D97-AF65-F5344CB8AC3E}">
        <p14:creationId xmlns:p14="http://schemas.microsoft.com/office/powerpoint/2010/main" val="712762240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94BB85C-F480-FE6A-B924-4496C7967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1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2026-09-29</a:t>
            </a:r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FF6C15A8-C4F6-C611-2FD9-B78F91088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1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VRI-kostnader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DEFDDB1-8C76-D728-A77F-76A29A823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EB9E62-4301-493A-8C73-0409F1A2D539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8" name="Platshållare för innehåll 7">
            <a:extLst>
              <a:ext uri="{FF2B5EF4-FFF2-40B4-BE49-F238E27FC236}">
                <a16:creationId xmlns:a16="http://schemas.microsoft.com/office/drawing/2014/main" id="{17B7795B-76DC-5E22-C985-138F59C13FAF}"/>
              </a:ext>
            </a:extLst>
          </p:cNvPr>
          <p:cNvGraphicFramePr>
            <a:graphicFrameLocks noGrp="1"/>
          </p:cNvGraphicFramePr>
          <p:nvPr>
            <p:ph sz="quarter" idx="15"/>
          </p:nvPr>
        </p:nvGraphicFramePr>
        <p:xfrm>
          <a:off x="34925" y="120650"/>
          <a:ext cx="12085638" cy="6038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ruta 5">
            <a:extLst>
              <a:ext uri="{FF2B5EF4-FFF2-40B4-BE49-F238E27FC236}">
                <a16:creationId xmlns:a16="http://schemas.microsoft.com/office/drawing/2014/main" id="{893321F8-DE7F-FE37-F075-6206D5799543}"/>
              </a:ext>
            </a:extLst>
          </p:cNvPr>
          <p:cNvSpPr txBox="1"/>
          <p:nvPr/>
        </p:nvSpPr>
        <p:spPr>
          <a:xfrm>
            <a:off x="10889673" y="2342192"/>
            <a:ext cx="997527" cy="369332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dirty="0"/>
              <a:t>115 tkr</a:t>
            </a:r>
          </a:p>
        </p:txBody>
      </p:sp>
    </p:spTree>
    <p:extLst>
      <p:ext uri="{BB962C8B-B14F-4D97-AF65-F5344CB8AC3E}">
        <p14:creationId xmlns:p14="http://schemas.microsoft.com/office/powerpoint/2010/main" val="142069715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AB57F-3691-E603-02E7-311AB946F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EF6B8ED-E40A-8CB4-F651-6151DAD22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Extra vårdtid på grund av vårdrelaterad infektion</a:t>
            </a:r>
          </a:p>
        </p:txBody>
      </p:sp>
    </p:spTree>
    <p:extLst>
      <p:ext uri="{BB962C8B-B14F-4D97-AF65-F5344CB8AC3E}">
        <p14:creationId xmlns:p14="http://schemas.microsoft.com/office/powerpoint/2010/main" val="31142109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FA242B1-5FFE-05CD-35C5-961380D24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1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2026-09-29</a:t>
            </a:r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B2594479-3CBD-B931-088C-BA260093E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1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VRI-kostnader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478E328-9E8C-28F9-347B-28B041EFD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EB9E62-4301-493A-8C73-0409F1A2D539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6" name="Platshållare för innehåll 5">
            <a:extLst>
              <a:ext uri="{FF2B5EF4-FFF2-40B4-BE49-F238E27FC236}">
                <a16:creationId xmlns:a16="http://schemas.microsoft.com/office/drawing/2014/main" id="{692B563E-B0AD-44A5-02E6-7C91F1E1430B}"/>
              </a:ext>
            </a:extLst>
          </p:cNvPr>
          <p:cNvGraphicFramePr>
            <a:graphicFrameLocks noGrp="1"/>
          </p:cNvGraphicFramePr>
          <p:nvPr>
            <p:ph sz="quarter" idx="15"/>
          </p:nvPr>
        </p:nvGraphicFramePr>
        <p:xfrm>
          <a:off x="34925" y="120650"/>
          <a:ext cx="12085638" cy="6038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Rak koppling 4">
            <a:extLst>
              <a:ext uri="{FF2B5EF4-FFF2-40B4-BE49-F238E27FC236}">
                <a16:creationId xmlns:a16="http://schemas.microsoft.com/office/drawing/2014/main" id="{3AA00CBE-475F-450A-D19A-BC51C848FA20}"/>
              </a:ext>
            </a:extLst>
          </p:cNvPr>
          <p:cNvCxnSpPr/>
          <p:nvPr/>
        </p:nvCxnSpPr>
        <p:spPr>
          <a:xfrm>
            <a:off x="8833759" y="556961"/>
            <a:ext cx="0" cy="5671039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ruta 6">
            <a:extLst>
              <a:ext uri="{FF2B5EF4-FFF2-40B4-BE49-F238E27FC236}">
                <a16:creationId xmlns:a16="http://schemas.microsoft.com/office/drawing/2014/main" id="{C6A960F3-6F9D-ABDD-01FA-5649AB704408}"/>
              </a:ext>
            </a:extLst>
          </p:cNvPr>
          <p:cNvSpPr txBox="1"/>
          <p:nvPr/>
        </p:nvSpPr>
        <p:spPr>
          <a:xfrm>
            <a:off x="9361457" y="1782045"/>
            <a:ext cx="1222105" cy="6771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sz="1000" dirty="0"/>
              <a:t>13 473 / 211 302 vårddagar </a:t>
            </a:r>
          </a:p>
          <a:p>
            <a:pPr algn="ctr"/>
            <a:r>
              <a:rPr lang="sv-SE" dirty="0"/>
              <a:t>6,4%</a:t>
            </a:r>
          </a:p>
        </p:txBody>
      </p:sp>
    </p:spTree>
    <p:extLst>
      <p:ext uri="{BB962C8B-B14F-4D97-AF65-F5344CB8AC3E}">
        <p14:creationId xmlns:p14="http://schemas.microsoft.com/office/powerpoint/2010/main" val="42174180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0D1A7129-5CFE-33B2-25F0-E6536684D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1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2026-09-29</a:t>
            </a:r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EF15933C-73B2-8754-17DA-A385606DE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1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VRI-kostnader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73865DD-8E07-B3D1-D42E-583B0843A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EB9E62-4301-493A-8C73-0409F1A2D539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6" name="Platshållare för innehåll 5">
            <a:extLst>
              <a:ext uri="{FF2B5EF4-FFF2-40B4-BE49-F238E27FC236}">
                <a16:creationId xmlns:a16="http://schemas.microsoft.com/office/drawing/2014/main" id="{692B563E-B0AD-44A5-02E6-7C91F1E1430B}"/>
              </a:ext>
            </a:extLst>
          </p:cNvPr>
          <p:cNvGraphicFramePr>
            <a:graphicFrameLocks noGrp="1"/>
          </p:cNvGraphicFramePr>
          <p:nvPr>
            <p:ph sz="quarter" idx="15"/>
          </p:nvPr>
        </p:nvGraphicFramePr>
        <p:xfrm>
          <a:off x="34925" y="120650"/>
          <a:ext cx="12085638" cy="6038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Rak koppling 4">
            <a:extLst>
              <a:ext uri="{FF2B5EF4-FFF2-40B4-BE49-F238E27FC236}">
                <a16:creationId xmlns:a16="http://schemas.microsoft.com/office/drawing/2014/main" id="{0B8223A4-8535-E37E-2450-5359C39BF4CF}"/>
              </a:ext>
            </a:extLst>
          </p:cNvPr>
          <p:cNvCxnSpPr/>
          <p:nvPr/>
        </p:nvCxnSpPr>
        <p:spPr>
          <a:xfrm>
            <a:off x="9944100" y="556961"/>
            <a:ext cx="0" cy="5671039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1971319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DD8D20B-809F-B741-EC05-C60EC912A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1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2026-09-29</a:t>
            </a:r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A62B6A02-E39A-BA02-4DFD-EDD61415E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1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VRI-kostnader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FEEDB94-4D86-3181-3FBF-ED16994E2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EB9E62-4301-493A-8C73-0409F1A2D539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6" name="Platshållare för innehåll 5">
            <a:extLst>
              <a:ext uri="{FF2B5EF4-FFF2-40B4-BE49-F238E27FC236}">
                <a16:creationId xmlns:a16="http://schemas.microsoft.com/office/drawing/2014/main" id="{A17D670F-6A5B-FF34-5034-DD41BCAFA713}"/>
              </a:ext>
            </a:extLst>
          </p:cNvPr>
          <p:cNvGraphicFramePr>
            <a:graphicFrameLocks noGrp="1"/>
          </p:cNvGraphicFramePr>
          <p:nvPr>
            <p:ph sz="quarter" idx="15"/>
          </p:nvPr>
        </p:nvGraphicFramePr>
        <p:xfrm>
          <a:off x="34925" y="120650"/>
          <a:ext cx="12085638" cy="6038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0105728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5119284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-tema">
  <a:themeElements>
    <a:clrScheme name="Region Jönköpings län">
      <a:dk1>
        <a:sysClr val="windowText" lastClr="000000"/>
      </a:dk1>
      <a:lt1>
        <a:sysClr val="window" lastClr="FFFFFF"/>
      </a:lt1>
      <a:dk2>
        <a:srgbClr val="579835"/>
      </a:dk2>
      <a:lt2>
        <a:srgbClr val="FBCFD0"/>
      </a:lt2>
      <a:accent1>
        <a:srgbClr val="790721"/>
      </a:accent1>
      <a:accent2>
        <a:srgbClr val="CE1141"/>
      </a:accent2>
      <a:accent3>
        <a:srgbClr val="EF4044"/>
      </a:accent3>
      <a:accent4>
        <a:srgbClr val="FF9DA2"/>
      </a:accent4>
      <a:accent5>
        <a:srgbClr val="C57813"/>
      </a:accent5>
      <a:accent6>
        <a:srgbClr val="FDB913"/>
      </a:accent6>
      <a:hlink>
        <a:srgbClr val="0563C1"/>
      </a:hlink>
      <a:folHlink>
        <a:srgbClr val="954F72"/>
      </a:folHlink>
    </a:clrScheme>
    <a:fontScheme name="RJL typsnit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gion Jönköping PPT mall.potx" id="{13E4399E-5F9B-40E6-94C3-C1F83C5BD43C}" vid="{82077F98-F605-4446-9AB5-D7AFC221889B}"/>
    </a:ext>
  </a:extLst>
</a:theme>
</file>

<file path=ppt/theme/theme2.xml><?xml version="1.0" encoding="utf-8"?>
<a:theme xmlns:a="http://schemas.openxmlformats.org/drawingml/2006/main" name="1_Office-tema">
  <a:themeElements>
    <a:clrScheme name="Region Jönköpings län">
      <a:dk1>
        <a:sysClr val="windowText" lastClr="000000"/>
      </a:dk1>
      <a:lt1>
        <a:sysClr val="window" lastClr="FFFFFF"/>
      </a:lt1>
      <a:dk2>
        <a:srgbClr val="579835"/>
      </a:dk2>
      <a:lt2>
        <a:srgbClr val="FBCFD0"/>
      </a:lt2>
      <a:accent1>
        <a:srgbClr val="790721"/>
      </a:accent1>
      <a:accent2>
        <a:srgbClr val="CE1141"/>
      </a:accent2>
      <a:accent3>
        <a:srgbClr val="EF4044"/>
      </a:accent3>
      <a:accent4>
        <a:srgbClr val="FF9DA2"/>
      </a:accent4>
      <a:accent5>
        <a:srgbClr val="C57813"/>
      </a:accent5>
      <a:accent6>
        <a:srgbClr val="FDB913"/>
      </a:accent6>
      <a:hlink>
        <a:srgbClr val="0563C1"/>
      </a:hlink>
      <a:folHlink>
        <a:srgbClr val="954F72"/>
      </a:folHlink>
    </a:clrScheme>
    <a:fontScheme name="RJL typsnit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D33F121A-FD79-4D1F-B0B4-44F542979897}" vid="{775080BE-7947-48DF-9973-5651864DDE0D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Region Jönköpings län</Template>
  <TotalTime>64</TotalTime>
  <Words>707</Words>
  <Application>Microsoft Office PowerPoint</Application>
  <PresentationFormat>Bredbild</PresentationFormat>
  <Paragraphs>194</Paragraphs>
  <Slides>27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27</vt:i4>
      </vt:variant>
    </vt:vector>
  </HeadingPairs>
  <TitlesOfParts>
    <vt:vector size="32" baseType="lpstr">
      <vt:lpstr>Arial</vt:lpstr>
      <vt:lpstr>Calibri</vt:lpstr>
      <vt:lpstr>Wingdings</vt:lpstr>
      <vt:lpstr>Office-tema</vt:lpstr>
      <vt:lpstr>1_Office-tema</vt:lpstr>
      <vt:lpstr>Vad kostar en VRI?</vt:lpstr>
      <vt:lpstr>30-50% av alla VRI är undvikbara och definieras alltså som patientskada </vt:lpstr>
      <vt:lpstr>PowerPoint-presentation</vt:lpstr>
      <vt:lpstr>PowerPoint-presentation</vt:lpstr>
      <vt:lpstr>WHO</vt:lpstr>
      <vt:lpstr>OECD</vt:lpstr>
      <vt:lpstr>Vi behöver ta reda på kostnaden för vår vanligaste vårdskada</vt:lpstr>
      <vt:lpstr>Flera regioner arbetar med detta..</vt:lpstr>
      <vt:lpstr>”En VRI kostar 107 000 kr” (SKR 2019)</vt:lpstr>
      <vt:lpstr>Kan vi utifrån våra data räkna på vad Vårdrelaterade infektioner kostar?</vt:lpstr>
      <vt:lpstr>PowerPoint-presentation</vt:lpstr>
      <vt:lpstr>PowerPoint-presentation</vt:lpstr>
      <vt:lpstr>Bakgrundsdata</vt:lpstr>
      <vt:lpstr>Begränsningar</vt:lpstr>
      <vt:lpstr>Merkostnad för VRI per verksamhet</vt:lpstr>
      <vt:lpstr>PowerPoint-presentation</vt:lpstr>
      <vt:lpstr>PowerPoint-presentation</vt:lpstr>
      <vt:lpstr>PowerPoint-presentation</vt:lpstr>
      <vt:lpstr>Merkostnad för VRI per infektionstyp</vt:lpstr>
      <vt:lpstr>PowerPoint-presentation</vt:lpstr>
      <vt:lpstr>Medelmerkostnad för VRI per infektionstyp</vt:lpstr>
      <vt:lpstr>PowerPoint-presentation</vt:lpstr>
      <vt:lpstr>Extra vårdtid på grund av vårdrelaterad infektion</vt:lpstr>
      <vt:lpstr>PowerPoint-presentation</vt:lpstr>
      <vt:lpstr>PowerPoint-presentation</vt:lpstr>
      <vt:lpstr>PowerPoint-presentation</vt:lpstr>
      <vt:lpstr>PowerPoint-presentation</vt:lpstr>
    </vt:vector>
  </TitlesOfParts>
  <Company>Region Jönköpings län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Win-Win Lägre kvalitetsbristkostnader genom VRI-förebyggande arbete</dc:title>
  <dc:creator>Edenvik David</dc:creator>
  <cp:lastModifiedBy>Fridolfsson Carl</cp:lastModifiedBy>
  <cp:revision>10</cp:revision>
  <dcterms:created xsi:type="dcterms:W3CDTF">2026-09-16T11:05:54Z</dcterms:created>
  <dcterms:modified xsi:type="dcterms:W3CDTF">2026-09-29T07:28:50Z</dcterms:modified>
</cp:coreProperties>
</file>